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8" r:id="rId2"/>
    <p:sldId id="259" r:id="rId3"/>
    <p:sldId id="269" r:id="rId4"/>
    <p:sldId id="282" r:id="rId5"/>
    <p:sldId id="260" r:id="rId6"/>
    <p:sldId id="275" r:id="rId7"/>
    <p:sldId id="279" r:id="rId8"/>
    <p:sldId id="280" r:id="rId9"/>
    <p:sldId id="268" r:id="rId10"/>
    <p:sldId id="281" r:id="rId11"/>
    <p:sldId id="263" r:id="rId12"/>
    <p:sldId id="262" r:id="rId13"/>
    <p:sldId id="277" r:id="rId14"/>
    <p:sldId id="272" r:id="rId15"/>
    <p:sldId id="270" r:id="rId16"/>
    <p:sldId id="274" r:id="rId17"/>
    <p:sldId id="271" r:id="rId18"/>
    <p:sldId id="264" r:id="rId19"/>
    <p:sldId id="265" r:id="rId20"/>
    <p:sldId id="285" r:id="rId21"/>
    <p:sldId id="286" r:id="rId22"/>
    <p:sldId id="283" r:id="rId23"/>
    <p:sldId id="284" r:id="rId24"/>
    <p:sldId id="287" r:id="rId2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ylis, Katherine R" initials="BKR" lastIdx="3" clrIdx="0">
    <p:extLst>
      <p:ext uri="{19B8F6BF-5375-455C-9EA6-DF929625EA0E}">
        <p15:presenceInfo xmlns:p15="http://schemas.microsoft.com/office/powerpoint/2012/main" userId="S-1-5-21-2509641344-1052565914-3260824488-50210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294B"/>
    <a:srgbClr val="5E6367"/>
    <a:srgbClr val="E84A27"/>
    <a:srgbClr val="A7A9AC"/>
    <a:srgbClr val="DE5A26"/>
    <a:srgbClr val="D2632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740" autoAdjust="0"/>
    <p:restoredTop sz="85229" autoAdjust="0"/>
  </p:normalViewPr>
  <p:slideViewPr>
    <p:cSldViewPr snapToGrid="0" snapToObjects="1">
      <p:cViewPr varScale="1">
        <p:scale>
          <a:sx n="129" d="100"/>
          <a:sy n="129" d="100"/>
        </p:scale>
        <p:origin x="1272" y="120"/>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media/image1.jpg>
</file>

<file path=ppt/media/image10.png>
</file>

<file path=ppt/media/image100.png>
</file>

<file path=ppt/media/image11.jpeg>
</file>

<file path=ppt/media/image11.png>
</file>

<file path=ppt/media/image2.jp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808285-00AF-744A-B7F0-A801AE1C11CE}" type="datetimeFigureOut">
              <a:rPr lang="en-US" smtClean="0"/>
              <a:t>3/7/2019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DFE2AC-B209-FB4C-968F-FEE8995F5436}" type="slidenum">
              <a:rPr lang="en-US" smtClean="0"/>
              <a:t>‹#›</a:t>
            </a:fld>
            <a:endParaRPr lang="en-US"/>
          </a:p>
        </p:txBody>
      </p:sp>
    </p:spTree>
    <p:extLst>
      <p:ext uri="{BB962C8B-B14F-4D97-AF65-F5344CB8AC3E}">
        <p14:creationId xmlns:p14="http://schemas.microsoft.com/office/powerpoint/2010/main" val="140948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2</a:t>
            </a:fld>
            <a:endParaRPr lang="en-US"/>
          </a:p>
        </p:txBody>
      </p:sp>
    </p:spTree>
    <p:extLst>
      <p:ext uri="{BB962C8B-B14F-4D97-AF65-F5344CB8AC3E}">
        <p14:creationId xmlns:p14="http://schemas.microsoft.com/office/powerpoint/2010/main" val="2276252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investments are needed to build silos and warehouses; maintenance costs are not trivial and quality may be impaired if the cereals are not rotated regularly.</a:t>
            </a:r>
          </a:p>
        </p:txBody>
      </p:sp>
      <p:sp>
        <p:nvSpPr>
          <p:cNvPr id="4" name="Slide Number Placeholder 3"/>
          <p:cNvSpPr>
            <a:spLocks noGrp="1"/>
          </p:cNvSpPr>
          <p:nvPr>
            <p:ph type="sldNum" sz="quarter" idx="5"/>
          </p:nvPr>
        </p:nvSpPr>
        <p:spPr/>
        <p:txBody>
          <a:bodyPr/>
          <a:lstStyle/>
          <a:p>
            <a:fld id="{94DFE2AC-B209-FB4C-968F-FEE8995F5436}" type="slidenum">
              <a:rPr lang="en-US" smtClean="0"/>
              <a:t>3</a:t>
            </a:fld>
            <a:endParaRPr lang="en-US"/>
          </a:p>
        </p:txBody>
      </p:sp>
    </p:spTree>
    <p:extLst>
      <p:ext uri="{BB962C8B-B14F-4D97-AF65-F5344CB8AC3E}">
        <p14:creationId xmlns:p14="http://schemas.microsoft.com/office/powerpoint/2010/main" val="16060003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though buffer stocks schemes are defined as policies that </a:t>
            </a:r>
            <a:r>
              <a:rPr lang="en-US" dirty="0" err="1"/>
              <a:t>stabilise</a:t>
            </a:r>
            <a:r>
              <a:rPr lang="en-US" dirty="0"/>
              <a:t> prices by keeping prices between a price band, in </a:t>
            </a:r>
            <a:r>
              <a:rPr lang="en-US" dirty="0" err="1"/>
              <a:t>practise</a:t>
            </a:r>
            <a:r>
              <a:rPr lang="en-US" dirty="0"/>
              <a:t>, buffer stocks are mostly used to raise producer prices. In these situations, the distinction between price support programs and buffer stock schemes becomes blurred</a:t>
            </a:r>
          </a:p>
        </p:txBody>
      </p:sp>
      <p:sp>
        <p:nvSpPr>
          <p:cNvPr id="4" name="Slide Number Placeholder 3"/>
          <p:cNvSpPr>
            <a:spLocks noGrp="1"/>
          </p:cNvSpPr>
          <p:nvPr>
            <p:ph type="sldNum" sz="quarter" idx="5"/>
          </p:nvPr>
        </p:nvSpPr>
        <p:spPr/>
        <p:txBody>
          <a:bodyPr/>
          <a:lstStyle/>
          <a:p>
            <a:fld id="{94DFE2AC-B209-FB4C-968F-FEE8995F5436}" type="slidenum">
              <a:rPr lang="en-US" smtClean="0"/>
              <a:t>4</a:t>
            </a:fld>
            <a:endParaRPr lang="en-US"/>
          </a:p>
        </p:txBody>
      </p:sp>
    </p:spTree>
    <p:extLst>
      <p:ext uri="{BB962C8B-B14F-4D97-AF65-F5344CB8AC3E}">
        <p14:creationId xmlns:p14="http://schemas.microsoft.com/office/powerpoint/2010/main" val="1961706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little evidence of buffer stocks </a:t>
            </a:r>
            <a:r>
              <a:rPr lang="en-US" dirty="0" err="1"/>
              <a:t>stabilising</a:t>
            </a:r>
            <a:r>
              <a:rPr lang="en-US" dirty="0"/>
              <a:t> consumer prices. This is mainly due to the fact that buffer stocks are more adept by nature at preventing price drops than curbing price hikes and are more often used to raise prices. </a:t>
            </a:r>
          </a:p>
        </p:txBody>
      </p:sp>
      <p:sp>
        <p:nvSpPr>
          <p:cNvPr id="4" name="Slide Number Placeholder 3"/>
          <p:cNvSpPr>
            <a:spLocks noGrp="1"/>
          </p:cNvSpPr>
          <p:nvPr>
            <p:ph type="sldNum" sz="quarter" idx="5"/>
          </p:nvPr>
        </p:nvSpPr>
        <p:spPr/>
        <p:txBody>
          <a:bodyPr/>
          <a:lstStyle/>
          <a:p>
            <a:fld id="{94DFE2AC-B209-FB4C-968F-FEE8995F5436}" type="slidenum">
              <a:rPr lang="en-US" smtClean="0"/>
              <a:t>6</a:t>
            </a:fld>
            <a:endParaRPr lang="en-US"/>
          </a:p>
        </p:txBody>
      </p:sp>
    </p:spTree>
    <p:extLst>
      <p:ext uri="{BB962C8B-B14F-4D97-AF65-F5344CB8AC3E}">
        <p14:creationId xmlns:p14="http://schemas.microsoft.com/office/powerpoint/2010/main" val="1291694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Kenya, average price levels increased around 20% between 1995 and 2004 (Jayne et al., 2008), while mean maize producer prices in Zambia rose by 17% between 1996 and 2008 (Mason and Myers, 2013). </a:t>
            </a:r>
          </a:p>
          <a:p>
            <a:endParaRPr lang="en-US" dirty="0"/>
          </a:p>
          <a:p>
            <a:r>
              <a:rPr lang="en-US" dirty="0"/>
              <a:t>Rashid and </a:t>
            </a:r>
            <a:r>
              <a:rPr lang="en-US" dirty="0" err="1"/>
              <a:t>Negassa</a:t>
            </a:r>
            <a:r>
              <a:rPr lang="en-US" dirty="0"/>
              <a:t> (2011) examine cereal price variability during the past three decades and show that price volatility was lower during the 1990s, when EGTE operated its buffer stock, compared to the 2000s, when EGTE had withdrawn from cereal price </a:t>
            </a:r>
            <a:r>
              <a:rPr lang="en-US" dirty="0" err="1"/>
              <a:t>stabilisation</a:t>
            </a:r>
            <a:r>
              <a:rPr lang="en-US" dirty="0"/>
              <a:t>. </a:t>
            </a:r>
          </a:p>
          <a:p>
            <a:endParaRPr lang="en-US" dirty="0"/>
          </a:p>
          <a:p>
            <a:r>
              <a:rPr lang="en-US" dirty="0"/>
              <a:t>The authors argue that the higher price volatility in the 2000s cannot be attributed to the absence of EGTE.</a:t>
            </a:r>
          </a:p>
        </p:txBody>
      </p:sp>
      <p:sp>
        <p:nvSpPr>
          <p:cNvPr id="4" name="Slide Number Placeholder 3"/>
          <p:cNvSpPr>
            <a:spLocks noGrp="1"/>
          </p:cNvSpPr>
          <p:nvPr>
            <p:ph type="sldNum" sz="quarter" idx="5"/>
          </p:nvPr>
        </p:nvSpPr>
        <p:spPr/>
        <p:txBody>
          <a:bodyPr/>
          <a:lstStyle/>
          <a:p>
            <a:fld id="{94DFE2AC-B209-FB4C-968F-FEE8995F5436}" type="slidenum">
              <a:rPr lang="en-US" smtClean="0"/>
              <a:t>8</a:t>
            </a:fld>
            <a:endParaRPr lang="en-US"/>
          </a:p>
        </p:txBody>
      </p:sp>
    </p:spTree>
    <p:extLst>
      <p:ext uri="{BB962C8B-B14F-4D97-AF65-F5344CB8AC3E}">
        <p14:creationId xmlns:p14="http://schemas.microsoft.com/office/powerpoint/2010/main" val="4452592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FRA buys maize from smallholders at a pan-territorial price that typically exceeds wholesale private- sector prices in major maize-producing areas.</a:t>
            </a:r>
          </a:p>
          <a:p>
            <a:endParaRPr lang="en-US" dirty="0"/>
          </a:p>
          <a:p>
            <a:r>
              <a:rPr lang="en-US" dirty="0"/>
              <a:t>Low-harvest years, sell to large-scale millers at below market prices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subsidized sales to millers </a:t>
            </a:r>
          </a:p>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9</a:t>
            </a:fld>
            <a:endParaRPr lang="en-US"/>
          </a:p>
        </p:txBody>
      </p:sp>
    </p:spTree>
    <p:extLst>
      <p:ext uri="{BB962C8B-B14F-4D97-AF65-F5344CB8AC3E}">
        <p14:creationId xmlns:p14="http://schemas.microsoft.com/office/powerpoint/2010/main" val="28918416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DFE2AC-B209-FB4C-968F-FEE8995F5436}" type="slidenum">
              <a:rPr lang="en-US" smtClean="0"/>
              <a:t>13</a:t>
            </a:fld>
            <a:endParaRPr lang="en-US"/>
          </a:p>
        </p:txBody>
      </p:sp>
    </p:spTree>
    <p:extLst>
      <p:ext uri="{BB962C8B-B14F-4D97-AF65-F5344CB8AC3E}">
        <p14:creationId xmlns:p14="http://schemas.microsoft.com/office/powerpoint/2010/main" val="17972759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Programs that raise prices for producers, usually also raise them for consumers, and vice versa for schemes that aim to lower prices.</a:t>
            </a:r>
          </a:p>
          <a:p>
            <a:r>
              <a:rPr lang="en-US" dirty="0"/>
              <a:t>Buffer stock intervention is therefore more effective at limiting price fails than curtailing the incidence and magnitude of price spikes (Wright, 2012).</a:t>
            </a:r>
          </a:p>
        </p:txBody>
      </p:sp>
      <p:sp>
        <p:nvSpPr>
          <p:cNvPr id="4" name="Slide Number Placeholder 3"/>
          <p:cNvSpPr>
            <a:spLocks noGrp="1"/>
          </p:cNvSpPr>
          <p:nvPr>
            <p:ph type="sldNum" sz="quarter" idx="5"/>
          </p:nvPr>
        </p:nvSpPr>
        <p:spPr/>
        <p:txBody>
          <a:bodyPr/>
          <a:lstStyle/>
          <a:p>
            <a:fld id="{94DFE2AC-B209-FB4C-968F-FEE8995F5436}" type="slidenum">
              <a:rPr lang="en-US" smtClean="0"/>
              <a:t>19</a:t>
            </a:fld>
            <a:endParaRPr lang="en-US"/>
          </a:p>
        </p:txBody>
      </p:sp>
    </p:spTree>
    <p:extLst>
      <p:ext uri="{BB962C8B-B14F-4D97-AF65-F5344CB8AC3E}">
        <p14:creationId xmlns:p14="http://schemas.microsoft.com/office/powerpoint/2010/main" val="19499333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Programs that raise prices for producers, usually also raise them for consumers, and vice versa for schemes that aim to lower prices.</a:t>
            </a:r>
          </a:p>
          <a:p>
            <a:r>
              <a:rPr lang="en-US" dirty="0"/>
              <a:t>Buffer stock intervention is therefore more effective at limiting price fails than curtailing the incidence and magnitude of price spikes (Wright, 2012).</a:t>
            </a:r>
          </a:p>
        </p:txBody>
      </p:sp>
      <p:sp>
        <p:nvSpPr>
          <p:cNvPr id="4" name="Slide Number Placeholder 3"/>
          <p:cNvSpPr>
            <a:spLocks noGrp="1"/>
          </p:cNvSpPr>
          <p:nvPr>
            <p:ph type="sldNum" sz="quarter" idx="5"/>
          </p:nvPr>
        </p:nvSpPr>
        <p:spPr/>
        <p:txBody>
          <a:bodyPr/>
          <a:lstStyle/>
          <a:p>
            <a:fld id="{94DFE2AC-B209-FB4C-968F-FEE8995F5436}" type="slidenum">
              <a:rPr lang="en-US" smtClean="0"/>
              <a:t>20</a:t>
            </a:fld>
            <a:endParaRPr lang="en-US"/>
          </a:p>
        </p:txBody>
      </p:sp>
    </p:spTree>
    <p:extLst>
      <p:ext uri="{BB962C8B-B14F-4D97-AF65-F5344CB8AC3E}">
        <p14:creationId xmlns:p14="http://schemas.microsoft.com/office/powerpoint/2010/main" val="1632247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2" name="Title 1"/>
          <p:cNvSpPr>
            <a:spLocks noGrp="1"/>
          </p:cNvSpPr>
          <p:nvPr>
            <p:ph type="ctrTitle"/>
          </p:nvPr>
        </p:nvSpPr>
        <p:spPr>
          <a:xfrm>
            <a:off x="2552217" y="1632022"/>
            <a:ext cx="4027991" cy="915054"/>
          </a:xfrm>
        </p:spPr>
        <p:txBody>
          <a:bodyPr>
            <a:noAutofit/>
          </a:bodyPr>
          <a:lstStyle>
            <a:lvl1pPr>
              <a:defRPr sz="2800" b="0" i="0" cap="all">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2552217" y="2667964"/>
            <a:ext cx="4027992" cy="627687"/>
          </a:xfrm>
        </p:spPr>
        <p:txBody>
          <a:bodyPr>
            <a:normAutofit/>
          </a:bodyPr>
          <a:lstStyle>
            <a:lvl1pPr marL="0" indent="0" algn="ctr">
              <a:buNone/>
              <a:defRPr sz="2000">
                <a:solidFill>
                  <a:srgbClr val="13294B"/>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863626778"/>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2949677" y="3600451"/>
            <a:ext cx="5934946" cy="425054"/>
          </a:xfrm>
        </p:spPr>
        <p:txBody>
          <a:bodyPr anchor="b"/>
          <a:lstStyle>
            <a:lvl1pPr algn="l">
              <a:defRPr sz="2000" b="1"/>
            </a:lvl1pPr>
          </a:lstStyle>
          <a:p>
            <a:r>
              <a:rPr lang="en-US" dirty="0"/>
              <a:t>Click to edit Master title style</a:t>
            </a:r>
          </a:p>
        </p:txBody>
      </p:sp>
      <p:sp>
        <p:nvSpPr>
          <p:cNvPr id="4" name="Picture Placeholder 2"/>
          <p:cNvSpPr>
            <a:spLocks noGrp="1"/>
          </p:cNvSpPr>
          <p:nvPr>
            <p:ph type="pic" idx="1"/>
          </p:nvPr>
        </p:nvSpPr>
        <p:spPr>
          <a:xfrm>
            <a:off x="2753032" y="79888"/>
            <a:ext cx="6276258" cy="3465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5" name="Text Placeholder 3"/>
          <p:cNvSpPr>
            <a:spLocks noGrp="1"/>
          </p:cNvSpPr>
          <p:nvPr>
            <p:ph type="body" sz="half" idx="2"/>
          </p:nvPr>
        </p:nvSpPr>
        <p:spPr>
          <a:xfrm>
            <a:off x="2949677" y="4025504"/>
            <a:ext cx="5934946" cy="97897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9" name="Rectangle 8"/>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
        <p:nvSpPr>
          <p:cNvPr id="12" name="Rectangle 11"/>
          <p:cNvSpPr/>
          <p:nvPr userDrawn="1"/>
        </p:nvSpPr>
        <p:spPr>
          <a:xfrm>
            <a:off x="0" y="0"/>
            <a:ext cx="2654710" cy="4485968"/>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694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2949677" y="3600451"/>
            <a:ext cx="5934946" cy="425054"/>
          </a:xfrm>
        </p:spPr>
        <p:txBody>
          <a:bodyPr anchor="b"/>
          <a:lstStyle>
            <a:lvl1pPr algn="l">
              <a:defRPr sz="2000" b="1">
                <a:solidFill>
                  <a:srgbClr val="E84A27"/>
                </a:solidFill>
              </a:defRPr>
            </a:lvl1pPr>
          </a:lstStyle>
          <a:p>
            <a:r>
              <a:rPr lang="en-US"/>
              <a:t>Click to edit Master title style</a:t>
            </a:r>
          </a:p>
        </p:txBody>
      </p:sp>
      <p:sp>
        <p:nvSpPr>
          <p:cNvPr id="4" name="Picture Placeholder 2"/>
          <p:cNvSpPr>
            <a:spLocks noGrp="1"/>
          </p:cNvSpPr>
          <p:nvPr>
            <p:ph type="pic" idx="1"/>
          </p:nvPr>
        </p:nvSpPr>
        <p:spPr>
          <a:xfrm>
            <a:off x="2753032" y="79888"/>
            <a:ext cx="6276258" cy="3465794"/>
          </a:xfrm>
        </p:spPr>
        <p:txBody>
          <a:bodyPr/>
          <a:lstStyle>
            <a:lvl1pPr marL="0" indent="0">
              <a:buNone/>
              <a:defRPr sz="3200">
                <a:solidFill>
                  <a:srgbClr val="E84A27"/>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5" name="Text Placeholder 3"/>
          <p:cNvSpPr>
            <a:spLocks noGrp="1"/>
          </p:cNvSpPr>
          <p:nvPr>
            <p:ph type="body" sz="half" idx="2"/>
          </p:nvPr>
        </p:nvSpPr>
        <p:spPr>
          <a:xfrm>
            <a:off x="2949677" y="4025504"/>
            <a:ext cx="5934946" cy="978970"/>
          </a:xfrm>
        </p:spPr>
        <p:txBody>
          <a:bodyPr/>
          <a:lstStyle>
            <a:lvl1pPr marL="0" indent="0">
              <a:buNone/>
              <a:defRPr sz="1400">
                <a:solidFill>
                  <a:srgbClr val="13294B"/>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0" name="Rectangle 9"/>
          <p:cNvSpPr/>
          <p:nvPr userDrawn="1"/>
        </p:nvSpPr>
        <p:spPr>
          <a:xfrm>
            <a:off x="0" y="1"/>
            <a:ext cx="2654710" cy="4485968"/>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Rectangle 8"/>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15523129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9" name="Rectangle 18"/>
          <p:cNvSpPr/>
          <p:nvPr userDrawn="1"/>
        </p:nvSpPr>
        <p:spPr>
          <a:xfrm>
            <a:off x="2717164" y="-6147"/>
            <a:ext cx="6426836" cy="2390471"/>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Picture Placeholder 2"/>
          <p:cNvSpPr>
            <a:spLocks noGrp="1"/>
          </p:cNvSpPr>
          <p:nvPr>
            <p:ph type="pic" idx="11"/>
          </p:nvPr>
        </p:nvSpPr>
        <p:spPr>
          <a:xfrm>
            <a:off x="2717164" y="2439630"/>
            <a:ext cx="2067868"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7" name="Picture Placeholder 2"/>
          <p:cNvSpPr>
            <a:spLocks noGrp="1"/>
          </p:cNvSpPr>
          <p:nvPr>
            <p:ph type="pic" idx="12"/>
          </p:nvPr>
        </p:nvSpPr>
        <p:spPr>
          <a:xfrm>
            <a:off x="4855680" y="2439630"/>
            <a:ext cx="4288320"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5" name="Picture Placeholder 2"/>
          <p:cNvSpPr>
            <a:spLocks noGrp="1"/>
          </p:cNvSpPr>
          <p:nvPr>
            <p:ph type="pic" idx="10"/>
          </p:nvPr>
        </p:nvSpPr>
        <p:spPr>
          <a:xfrm>
            <a:off x="0" y="1"/>
            <a:ext cx="2654710" cy="4485968"/>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2974258" y="1514902"/>
            <a:ext cx="5905552" cy="869423"/>
          </a:xfrm>
        </p:spPr>
        <p:txBody>
          <a:bodyPr anchor="t">
            <a:normAutofit/>
          </a:bodyPr>
          <a:lstStyle>
            <a:lvl1pPr algn="l">
              <a:defRPr sz="3000" b="0" cap="all">
                <a:solidFill>
                  <a:schemeClr val="bg2"/>
                </a:solidFill>
              </a:defRPr>
            </a:lvl1pPr>
          </a:lstStyle>
          <a:p>
            <a:r>
              <a:rPr lang="en-US" dirty="0"/>
              <a:t>Click to edit Master title style</a:t>
            </a:r>
          </a:p>
        </p:txBody>
      </p:sp>
      <p:sp>
        <p:nvSpPr>
          <p:cNvPr id="3" name="Text Placeholder 2"/>
          <p:cNvSpPr>
            <a:spLocks noGrp="1"/>
          </p:cNvSpPr>
          <p:nvPr>
            <p:ph type="body" idx="1"/>
          </p:nvPr>
        </p:nvSpPr>
        <p:spPr>
          <a:xfrm>
            <a:off x="2974258" y="324198"/>
            <a:ext cx="5905552" cy="1125140"/>
          </a:xfrm>
        </p:spPr>
        <p:txBody>
          <a:bodyPr anchor="b">
            <a:normAutofit/>
          </a:bodyPr>
          <a:lstStyle>
            <a:lvl1pPr marL="0" indent="0">
              <a:buNone/>
              <a:defRPr sz="16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8" name="Text Placeholder 2"/>
          <p:cNvSpPr>
            <a:spLocks noGrp="1"/>
          </p:cNvSpPr>
          <p:nvPr>
            <p:ph type="body" idx="13"/>
          </p:nvPr>
        </p:nvSpPr>
        <p:spPr>
          <a:xfrm>
            <a:off x="2974258" y="4590436"/>
            <a:ext cx="5905552" cy="414038"/>
          </a:xfrm>
        </p:spPr>
        <p:txBody>
          <a:bodyPr anchor="t">
            <a:normAutofit/>
          </a:bodyPr>
          <a:lstStyle>
            <a:lvl1pPr marL="0" indent="0" algn="l">
              <a:buNone/>
              <a:defRPr sz="1600">
                <a:solidFill>
                  <a:srgbClr val="13294B"/>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3" name="Rectangle 12"/>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10259052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6" name="Rectangle 15"/>
          <p:cNvSpPr/>
          <p:nvPr userDrawn="1"/>
        </p:nvSpPr>
        <p:spPr>
          <a:xfrm>
            <a:off x="2717164" y="-6147"/>
            <a:ext cx="6426836" cy="2390471"/>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Picture Placeholder 2"/>
          <p:cNvSpPr>
            <a:spLocks noGrp="1"/>
          </p:cNvSpPr>
          <p:nvPr>
            <p:ph type="pic" idx="11"/>
          </p:nvPr>
        </p:nvSpPr>
        <p:spPr>
          <a:xfrm>
            <a:off x="2717164" y="2439630"/>
            <a:ext cx="2067868"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9" name="Picture Placeholder 2"/>
          <p:cNvSpPr>
            <a:spLocks noGrp="1"/>
          </p:cNvSpPr>
          <p:nvPr>
            <p:ph type="pic" idx="12"/>
          </p:nvPr>
        </p:nvSpPr>
        <p:spPr>
          <a:xfrm>
            <a:off x="4855680" y="2439630"/>
            <a:ext cx="4288320"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0" name="Picture Placeholder 2"/>
          <p:cNvSpPr>
            <a:spLocks noGrp="1"/>
          </p:cNvSpPr>
          <p:nvPr>
            <p:ph type="pic" idx="10"/>
          </p:nvPr>
        </p:nvSpPr>
        <p:spPr>
          <a:xfrm>
            <a:off x="0" y="1"/>
            <a:ext cx="2654710" cy="4485968"/>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2" name="Title 1"/>
          <p:cNvSpPr>
            <a:spLocks noGrp="1"/>
          </p:cNvSpPr>
          <p:nvPr>
            <p:ph type="title"/>
          </p:nvPr>
        </p:nvSpPr>
        <p:spPr>
          <a:xfrm>
            <a:off x="2974258" y="1514902"/>
            <a:ext cx="5905552" cy="869423"/>
          </a:xfrm>
        </p:spPr>
        <p:txBody>
          <a:bodyPr anchor="t">
            <a:normAutofit/>
          </a:bodyPr>
          <a:lstStyle>
            <a:lvl1pPr algn="l">
              <a:defRPr sz="3000" b="0" cap="all">
                <a:solidFill>
                  <a:schemeClr val="bg2"/>
                </a:solidFill>
              </a:defRPr>
            </a:lvl1pPr>
          </a:lstStyle>
          <a:p>
            <a:r>
              <a:rPr lang="en-US" dirty="0"/>
              <a:t>Click to edit Master title style</a:t>
            </a:r>
          </a:p>
        </p:txBody>
      </p:sp>
      <p:sp>
        <p:nvSpPr>
          <p:cNvPr id="13" name="Text Placeholder 2"/>
          <p:cNvSpPr>
            <a:spLocks noGrp="1"/>
          </p:cNvSpPr>
          <p:nvPr>
            <p:ph type="body" idx="1"/>
          </p:nvPr>
        </p:nvSpPr>
        <p:spPr>
          <a:xfrm>
            <a:off x="2974258" y="324198"/>
            <a:ext cx="5905552" cy="1125140"/>
          </a:xfrm>
        </p:spPr>
        <p:txBody>
          <a:bodyPr anchor="b">
            <a:normAutofit/>
          </a:bodyPr>
          <a:lstStyle>
            <a:lvl1pPr marL="0" indent="0">
              <a:buNone/>
              <a:defRPr sz="16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7" name="Text Placeholder 2"/>
          <p:cNvSpPr>
            <a:spLocks noGrp="1"/>
          </p:cNvSpPr>
          <p:nvPr>
            <p:ph type="body" idx="13"/>
          </p:nvPr>
        </p:nvSpPr>
        <p:spPr>
          <a:xfrm>
            <a:off x="2974258" y="4590436"/>
            <a:ext cx="5905552" cy="414038"/>
          </a:xfrm>
        </p:spPr>
        <p:txBody>
          <a:bodyPr anchor="t">
            <a:normAutofit/>
          </a:bodyPr>
          <a:lstStyle>
            <a:lvl1pPr marL="0" indent="0" algn="l">
              <a:buNone/>
              <a:defRPr sz="1600">
                <a:solidFill>
                  <a:srgbClr val="13294B"/>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8" name="Rectangle 17"/>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9" name="Picture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1578971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Rectangle 9"/>
          <p:cNvSpPr/>
          <p:nvPr userDrawn="1"/>
        </p:nvSpPr>
        <p:spPr>
          <a:xfrm>
            <a:off x="2717164" y="-6147"/>
            <a:ext cx="6426836" cy="2390471"/>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Picture Placeholder 2"/>
          <p:cNvSpPr>
            <a:spLocks noGrp="1"/>
          </p:cNvSpPr>
          <p:nvPr>
            <p:ph type="pic" idx="11"/>
          </p:nvPr>
        </p:nvSpPr>
        <p:spPr>
          <a:xfrm>
            <a:off x="2717164" y="2439630"/>
            <a:ext cx="2067868"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2" name="Picture Placeholder 2"/>
          <p:cNvSpPr>
            <a:spLocks noGrp="1"/>
          </p:cNvSpPr>
          <p:nvPr>
            <p:ph type="pic" idx="12"/>
          </p:nvPr>
        </p:nvSpPr>
        <p:spPr>
          <a:xfrm>
            <a:off x="4855680" y="2439630"/>
            <a:ext cx="4288320" cy="2040191"/>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3" name="Picture Placeholder 2"/>
          <p:cNvSpPr>
            <a:spLocks noGrp="1"/>
          </p:cNvSpPr>
          <p:nvPr>
            <p:ph type="pic" idx="10"/>
          </p:nvPr>
        </p:nvSpPr>
        <p:spPr>
          <a:xfrm>
            <a:off x="0" y="1"/>
            <a:ext cx="2654710" cy="4485968"/>
          </a:xfrm>
        </p:spPr>
        <p:txBody>
          <a:bodyPr>
            <a:normAutofit/>
          </a:bodyPr>
          <a:lstStyle>
            <a:lvl1pPr marL="0" indent="0">
              <a:buNone/>
              <a:defRPr sz="1800">
                <a:solidFill>
                  <a:srgbClr val="13294B"/>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4" name="Title 1"/>
          <p:cNvSpPr>
            <a:spLocks noGrp="1"/>
          </p:cNvSpPr>
          <p:nvPr>
            <p:ph type="title"/>
          </p:nvPr>
        </p:nvSpPr>
        <p:spPr>
          <a:xfrm>
            <a:off x="2974258" y="1514902"/>
            <a:ext cx="5905552" cy="869423"/>
          </a:xfrm>
        </p:spPr>
        <p:txBody>
          <a:bodyPr anchor="t">
            <a:normAutofit/>
          </a:bodyPr>
          <a:lstStyle>
            <a:lvl1pPr algn="l">
              <a:defRPr sz="3000" b="0" cap="all">
                <a:solidFill>
                  <a:schemeClr val="bg2"/>
                </a:solidFill>
              </a:defRPr>
            </a:lvl1pPr>
          </a:lstStyle>
          <a:p>
            <a:r>
              <a:rPr lang="en-US" dirty="0"/>
              <a:t>Click to edit Master title style</a:t>
            </a:r>
          </a:p>
        </p:txBody>
      </p:sp>
      <p:sp>
        <p:nvSpPr>
          <p:cNvPr id="15" name="Text Placeholder 2"/>
          <p:cNvSpPr>
            <a:spLocks noGrp="1"/>
          </p:cNvSpPr>
          <p:nvPr>
            <p:ph type="body" idx="1"/>
          </p:nvPr>
        </p:nvSpPr>
        <p:spPr>
          <a:xfrm>
            <a:off x="2974258" y="324198"/>
            <a:ext cx="5905552" cy="1125140"/>
          </a:xfrm>
        </p:spPr>
        <p:txBody>
          <a:bodyPr anchor="b">
            <a:normAutofit/>
          </a:bodyPr>
          <a:lstStyle>
            <a:lvl1pPr marL="0" indent="0">
              <a:buNone/>
              <a:defRPr sz="16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9" name="Text Placeholder 2"/>
          <p:cNvSpPr>
            <a:spLocks noGrp="1"/>
          </p:cNvSpPr>
          <p:nvPr>
            <p:ph type="body" idx="13"/>
          </p:nvPr>
        </p:nvSpPr>
        <p:spPr>
          <a:xfrm>
            <a:off x="2974258" y="4590436"/>
            <a:ext cx="5905552" cy="414038"/>
          </a:xfrm>
        </p:spPr>
        <p:txBody>
          <a:bodyPr anchor="t">
            <a:normAutofit/>
          </a:bodyPr>
          <a:lstStyle>
            <a:lvl1pPr marL="0" indent="0" algn="l">
              <a:buNone/>
              <a:defRPr sz="1600">
                <a:solidFill>
                  <a:srgbClr val="13294B"/>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8" name="Rectangle 17"/>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33147392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3" name="Rectangle 2"/>
          <p:cNvSpPr/>
          <p:nvPr userDrawn="1"/>
        </p:nvSpPr>
        <p:spPr>
          <a:xfrm>
            <a:off x="0" y="4535130"/>
            <a:ext cx="9153144" cy="614516"/>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73792" y="4606997"/>
            <a:ext cx="805560" cy="470782"/>
          </a:xfrm>
          <a:prstGeom prst="rect">
            <a:avLst/>
          </a:prstGeom>
        </p:spPr>
      </p:pic>
    </p:spTree>
    <p:extLst>
      <p:ext uri="{BB962C8B-B14F-4D97-AF65-F5344CB8AC3E}">
        <p14:creationId xmlns:p14="http://schemas.microsoft.com/office/powerpoint/2010/main" val="2708097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3" name="Rectangle 2"/>
          <p:cNvSpPr/>
          <p:nvPr userDrawn="1"/>
        </p:nvSpPr>
        <p:spPr>
          <a:xfrm>
            <a:off x="0" y="4535130"/>
            <a:ext cx="9153144" cy="614516"/>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73792" y="4606997"/>
            <a:ext cx="805560" cy="470782"/>
          </a:xfrm>
          <a:prstGeom prst="rect">
            <a:avLst/>
          </a:prstGeom>
        </p:spPr>
      </p:pic>
    </p:spTree>
    <p:extLst>
      <p:ext uri="{BB962C8B-B14F-4D97-AF65-F5344CB8AC3E}">
        <p14:creationId xmlns:p14="http://schemas.microsoft.com/office/powerpoint/2010/main" val="31315239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3" name="Rectangle 2"/>
          <p:cNvSpPr/>
          <p:nvPr userDrawn="1"/>
        </p:nvSpPr>
        <p:spPr>
          <a:xfrm>
            <a:off x="0" y="4535130"/>
            <a:ext cx="9153144" cy="614516"/>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73792" y="4606997"/>
            <a:ext cx="805560" cy="470782"/>
          </a:xfrm>
          <a:prstGeom prst="rect">
            <a:avLst/>
          </a:prstGeom>
        </p:spPr>
      </p:pic>
    </p:spTree>
    <p:extLst>
      <p:ext uri="{BB962C8B-B14F-4D97-AF65-F5344CB8AC3E}">
        <p14:creationId xmlns:p14="http://schemas.microsoft.com/office/powerpoint/2010/main" val="33048273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6" y="4441719"/>
            <a:ext cx="1656782" cy="603396"/>
          </a:xfrm>
          <a:prstGeom prst="rect">
            <a:avLst/>
          </a:prstGeom>
        </p:spPr>
      </p:pic>
    </p:spTree>
    <p:extLst>
      <p:ext uri="{BB962C8B-B14F-4D97-AF65-F5344CB8AC3E}">
        <p14:creationId xmlns:p14="http://schemas.microsoft.com/office/powerpoint/2010/main" val="13822907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8" y="4441719"/>
            <a:ext cx="1656779" cy="603395"/>
          </a:xfrm>
          <a:prstGeom prst="rect">
            <a:avLst/>
          </a:prstGeom>
        </p:spPr>
      </p:pic>
    </p:spTree>
    <p:extLst>
      <p:ext uri="{BB962C8B-B14F-4D97-AF65-F5344CB8AC3E}">
        <p14:creationId xmlns:p14="http://schemas.microsoft.com/office/powerpoint/2010/main" val="1669769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06" y="600"/>
            <a:ext cx="9138587" cy="5148071"/>
          </a:xfrm>
          <a:prstGeom prst="rect">
            <a:avLst/>
          </a:prstGeom>
        </p:spPr>
      </p:pic>
      <p:sp>
        <p:nvSpPr>
          <p:cNvPr id="8" name="Title 1"/>
          <p:cNvSpPr>
            <a:spLocks noGrp="1"/>
          </p:cNvSpPr>
          <p:nvPr>
            <p:ph type="ctrTitle"/>
          </p:nvPr>
        </p:nvSpPr>
        <p:spPr>
          <a:xfrm>
            <a:off x="2552217" y="1632022"/>
            <a:ext cx="4027991" cy="915054"/>
          </a:xfrm>
        </p:spPr>
        <p:txBody>
          <a:bodyPr>
            <a:noAutofit/>
          </a:bodyPr>
          <a:lstStyle>
            <a:lvl1pPr>
              <a:defRPr sz="2800" b="0" i="0" cap="all">
                <a:solidFill>
                  <a:schemeClr val="bg1"/>
                </a:solidFill>
              </a:defRPr>
            </a:lvl1pPr>
          </a:lstStyle>
          <a:p>
            <a:r>
              <a:rPr lang="en-US" dirty="0"/>
              <a:t>Click to edit Master title style</a:t>
            </a:r>
          </a:p>
        </p:txBody>
      </p:sp>
      <p:sp>
        <p:nvSpPr>
          <p:cNvPr id="11" name="Subtitle 2"/>
          <p:cNvSpPr>
            <a:spLocks noGrp="1"/>
          </p:cNvSpPr>
          <p:nvPr>
            <p:ph type="subTitle" idx="1"/>
          </p:nvPr>
        </p:nvSpPr>
        <p:spPr>
          <a:xfrm>
            <a:off x="2552217" y="2667964"/>
            <a:ext cx="4027992" cy="627687"/>
          </a:xfrm>
        </p:spPr>
        <p:txBody>
          <a:bodyPr>
            <a:normAutofit/>
          </a:bodyPr>
          <a:lstStyle>
            <a:lvl1pPr marL="0" indent="0" algn="ctr">
              <a:buNone/>
              <a:defRPr sz="2000">
                <a:solidFill>
                  <a:srgbClr val="E84A2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23944014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6" y="4441719"/>
            <a:ext cx="1656782" cy="603396"/>
          </a:xfrm>
          <a:prstGeom prst="rect">
            <a:avLst/>
          </a:prstGeom>
        </p:spPr>
      </p:pic>
    </p:spTree>
    <p:extLst>
      <p:ext uri="{BB962C8B-B14F-4D97-AF65-F5344CB8AC3E}">
        <p14:creationId xmlns:p14="http://schemas.microsoft.com/office/powerpoint/2010/main" val="2347432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6" y="4441719"/>
            <a:ext cx="1656782" cy="603396"/>
          </a:xfrm>
          <a:prstGeom prst="rect">
            <a:avLst/>
          </a:prstGeom>
        </p:spPr>
      </p:pic>
      <p:sp>
        <p:nvSpPr>
          <p:cNvPr id="4"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5" name="Text Placeholder 2"/>
          <p:cNvSpPr>
            <a:spLocks noGrp="1"/>
          </p:cNvSpPr>
          <p:nvPr>
            <p:ph idx="1"/>
          </p:nvPr>
        </p:nvSpPr>
        <p:spPr>
          <a:xfrm>
            <a:off x="457200" y="1200151"/>
            <a:ext cx="8229600" cy="3394472"/>
          </a:xfrm>
          <a:prstGeom prst="rect">
            <a:avLst/>
          </a:prstGeom>
        </p:spPr>
        <p:txBody>
          <a:bodyPr vert="horz" lIns="91440" tIns="45720" rIns="91440" bIns="45720" rtlCol="0">
            <a:norm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8" y="4441719"/>
            <a:ext cx="1656779" cy="603395"/>
          </a:xfrm>
          <a:prstGeom prst="rect">
            <a:avLst/>
          </a:prstGeom>
        </p:spPr>
      </p:pic>
      <p:sp>
        <p:nvSpPr>
          <p:cNvPr id="4"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lvl1pPr>
              <a:defRPr>
                <a:solidFill>
                  <a:srgbClr val="13294B"/>
                </a:solidFill>
              </a:defRPr>
            </a:lvl1pPr>
          </a:lstStyle>
          <a:p>
            <a:r>
              <a:rPr lang="en-US" dirty="0"/>
              <a:t>Click to edit Master title style</a:t>
            </a:r>
          </a:p>
        </p:txBody>
      </p:sp>
      <p:sp>
        <p:nvSpPr>
          <p:cNvPr id="8" name="Text Placeholder 2"/>
          <p:cNvSpPr>
            <a:spLocks noGrp="1"/>
          </p:cNvSpPr>
          <p:nvPr>
            <p:ph idx="1"/>
          </p:nvPr>
        </p:nvSpPr>
        <p:spPr>
          <a:xfrm>
            <a:off x="457200" y="1200151"/>
            <a:ext cx="8229600" cy="3394472"/>
          </a:xfrm>
          <a:prstGeom prst="rect">
            <a:avLst/>
          </a:prstGeom>
        </p:spPr>
        <p:txBody>
          <a:bodyPr vert="horz" lIns="91440" tIns="45720" rIns="91440" bIns="45720" rtlCol="0">
            <a:norm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3" name="Rectangle 2"/>
          <p:cNvSpPr/>
          <p:nvPr userDrawn="1"/>
        </p:nvSpPr>
        <p:spPr>
          <a:xfrm>
            <a:off x="0" y="0"/>
            <a:ext cx="9153144" cy="5149646"/>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6" y="4441719"/>
            <a:ext cx="1656782" cy="603396"/>
          </a:xfrm>
          <a:prstGeom prst="rect">
            <a:avLst/>
          </a:prstGeom>
        </p:spPr>
      </p:pic>
      <p:sp>
        <p:nvSpPr>
          <p:cNvPr id="4"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lvl1pPr>
              <a:defRPr>
                <a:solidFill>
                  <a:srgbClr val="13294B"/>
                </a:solidFill>
              </a:defRPr>
            </a:lvl1pPr>
          </a:lstStyle>
          <a:p>
            <a:r>
              <a:rPr lang="en-US" dirty="0"/>
              <a:t>Click to edit Master title style</a:t>
            </a:r>
          </a:p>
        </p:txBody>
      </p:sp>
      <p:sp>
        <p:nvSpPr>
          <p:cNvPr id="7" name="Text Placeholder 2"/>
          <p:cNvSpPr>
            <a:spLocks noGrp="1"/>
          </p:cNvSpPr>
          <p:nvPr>
            <p:ph idx="1"/>
          </p:nvPr>
        </p:nvSpPr>
        <p:spPr>
          <a:xfrm>
            <a:off x="457200" y="1200151"/>
            <a:ext cx="8229600" cy="3394472"/>
          </a:xfrm>
          <a:prstGeom prst="rect">
            <a:avLst/>
          </a:prstGeom>
        </p:spPr>
        <p:txBody>
          <a:bodyPr vert="horz" lIns="91440" tIns="45720" rIns="91440" bIns="45720" rtlCol="0">
            <a:norm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216" y="4441719"/>
            <a:ext cx="1656782" cy="603396"/>
          </a:xfrm>
          <a:prstGeom prst="rect">
            <a:avLst/>
          </a:prstGeom>
        </p:spPr>
      </p:pic>
      <p:sp>
        <p:nvSpPr>
          <p:cNvPr id="4" name="Text Placeholder 2"/>
          <p:cNvSpPr>
            <a:spLocks noGrp="1"/>
          </p:cNvSpPr>
          <p:nvPr>
            <p:ph idx="1"/>
          </p:nvPr>
        </p:nvSpPr>
        <p:spPr>
          <a:xfrm>
            <a:off x="457200" y="1200151"/>
            <a:ext cx="8229600" cy="3394472"/>
          </a:xfrm>
          <a:prstGeom prst="rect">
            <a:avLst/>
          </a:prstGeom>
        </p:spPr>
        <p:txBody>
          <a:bodyPr vert="horz" lIns="91440" tIns="45720" rIns="91440" bIns="45720" rtlCol="0">
            <a:normAutofit/>
          </a:bodyPr>
          <a:lstStyle>
            <a:lvl1pPr>
              <a:defRPr>
                <a:solidFill>
                  <a:srgbClr val="5E6367"/>
                </a:solidFill>
              </a:defRPr>
            </a:lvl1pPr>
            <a:lvl2pPr>
              <a:defRPr>
                <a:solidFill>
                  <a:srgbClr val="5E6367"/>
                </a:solidFill>
              </a:defRPr>
            </a:lvl2pPr>
            <a:lvl3pPr>
              <a:defRPr>
                <a:solidFill>
                  <a:srgbClr val="5E6367"/>
                </a:solidFill>
              </a:defRPr>
            </a:lvl3pPr>
            <a:lvl4pPr>
              <a:defRPr>
                <a:solidFill>
                  <a:srgbClr val="5E6367"/>
                </a:solidFill>
              </a:defRPr>
            </a:lvl4pPr>
            <a:lvl5pPr>
              <a:defRPr>
                <a:solidFill>
                  <a:srgbClr val="5E6367"/>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lvl1pPr>
              <a:defRPr>
                <a:solidFill>
                  <a:srgbClr val="13294B"/>
                </a:solidFill>
              </a:defRPr>
            </a:lvl1pPr>
          </a:lstStyle>
          <a:p>
            <a:r>
              <a:rPr lang="en-US" dirty="0"/>
              <a:t>Click to edit Master title style</a:t>
            </a:r>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6" name="Title 1"/>
          <p:cNvSpPr>
            <a:spLocks noGrp="1"/>
          </p:cNvSpPr>
          <p:nvPr>
            <p:ph type="ctrTitle"/>
          </p:nvPr>
        </p:nvSpPr>
        <p:spPr>
          <a:xfrm>
            <a:off x="2939970" y="1026955"/>
            <a:ext cx="5665807" cy="2103997"/>
          </a:xfrm>
        </p:spPr>
        <p:txBody>
          <a:bodyPr/>
          <a:lstStyle>
            <a:lvl1pPr>
              <a:defRPr b="0" i="0" cap="all">
                <a:solidFill>
                  <a:srgbClr val="E84A27"/>
                </a:solidFill>
              </a:defRPr>
            </a:lvl1pPr>
          </a:lstStyle>
          <a:p>
            <a:r>
              <a:rPr lang="en-US" dirty="0"/>
              <a:t>Click to edit Master title style</a:t>
            </a:r>
          </a:p>
        </p:txBody>
      </p:sp>
      <p:sp>
        <p:nvSpPr>
          <p:cNvPr id="7" name="Subtitle 2"/>
          <p:cNvSpPr>
            <a:spLocks noGrp="1"/>
          </p:cNvSpPr>
          <p:nvPr>
            <p:ph type="subTitle" idx="1"/>
          </p:nvPr>
        </p:nvSpPr>
        <p:spPr>
          <a:xfrm>
            <a:off x="2939970" y="3130952"/>
            <a:ext cx="5665807" cy="1157468"/>
          </a:xfrm>
        </p:spPr>
        <p:txBody>
          <a:bodyPr>
            <a:normAutofit/>
          </a:bodyPr>
          <a:lstStyle>
            <a:lvl1pPr marL="0" indent="0" algn="ctr">
              <a:buNone/>
              <a:defRPr sz="26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789066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4" name="Title 1"/>
          <p:cNvSpPr>
            <a:spLocks noGrp="1"/>
          </p:cNvSpPr>
          <p:nvPr>
            <p:ph type="ctrTitle"/>
          </p:nvPr>
        </p:nvSpPr>
        <p:spPr>
          <a:xfrm>
            <a:off x="1371601" y="1299882"/>
            <a:ext cx="6400800" cy="1102519"/>
          </a:xfrm>
        </p:spPr>
        <p:txBody>
          <a:bodyPr/>
          <a:lstStyle>
            <a:lvl1pPr>
              <a:defRPr b="0" i="0" cap="all">
                <a:solidFill>
                  <a:schemeClr val="bg1"/>
                </a:solidFill>
              </a:defRPr>
            </a:lvl1pPr>
          </a:lstStyle>
          <a:p>
            <a:r>
              <a:rPr lang="en-US" dirty="0"/>
              <a:t>Click to edit Master title style</a:t>
            </a:r>
          </a:p>
        </p:txBody>
      </p:sp>
      <p:sp>
        <p:nvSpPr>
          <p:cNvPr id="5" name="Subtitle 2"/>
          <p:cNvSpPr>
            <a:spLocks noGrp="1"/>
          </p:cNvSpPr>
          <p:nvPr>
            <p:ph type="subTitle" idx="1"/>
          </p:nvPr>
        </p:nvSpPr>
        <p:spPr>
          <a:xfrm>
            <a:off x="1371600" y="2402401"/>
            <a:ext cx="6400800" cy="893251"/>
          </a:xfrm>
        </p:spPr>
        <p:txBody>
          <a:bodyPr>
            <a:normAutofit/>
          </a:bodyPr>
          <a:lstStyle>
            <a:lvl1pPr marL="0" indent="0" algn="ctr">
              <a:buNone/>
              <a:defRPr sz="2600">
                <a:solidFill>
                  <a:srgbClr val="13294B"/>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470643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64" y="0"/>
            <a:ext cx="9130471" cy="5143499"/>
          </a:xfrm>
          <a:prstGeom prst="rect">
            <a:avLst/>
          </a:prstGeom>
        </p:spPr>
      </p:pic>
      <p:sp>
        <p:nvSpPr>
          <p:cNvPr id="4" name="Title 1"/>
          <p:cNvSpPr>
            <a:spLocks noGrp="1"/>
          </p:cNvSpPr>
          <p:nvPr>
            <p:ph type="ctrTitle"/>
          </p:nvPr>
        </p:nvSpPr>
        <p:spPr>
          <a:xfrm>
            <a:off x="1371601" y="1299882"/>
            <a:ext cx="6400800" cy="1102519"/>
          </a:xfrm>
        </p:spPr>
        <p:txBody>
          <a:bodyPr/>
          <a:lstStyle>
            <a:lvl1pPr>
              <a:defRPr b="0" i="0" cap="all">
                <a:solidFill>
                  <a:schemeClr val="bg1"/>
                </a:solidFill>
              </a:defRPr>
            </a:lvl1pPr>
          </a:lstStyle>
          <a:p>
            <a:r>
              <a:rPr lang="en-US" dirty="0"/>
              <a:t>Click to edit Master title style</a:t>
            </a:r>
          </a:p>
        </p:txBody>
      </p:sp>
      <p:sp>
        <p:nvSpPr>
          <p:cNvPr id="5" name="Subtitle 2"/>
          <p:cNvSpPr>
            <a:spLocks noGrp="1"/>
          </p:cNvSpPr>
          <p:nvPr>
            <p:ph type="subTitle" idx="1"/>
          </p:nvPr>
        </p:nvSpPr>
        <p:spPr>
          <a:xfrm>
            <a:off x="1371600" y="2402401"/>
            <a:ext cx="6400800" cy="893251"/>
          </a:xfrm>
        </p:spPr>
        <p:txBody>
          <a:bodyPr>
            <a:normAutofit/>
          </a:bodyPr>
          <a:lstStyle>
            <a:lvl1pPr marL="0" indent="0" algn="ctr">
              <a:buNone/>
              <a:defRPr sz="2600">
                <a:solidFill>
                  <a:srgbClr val="13294B"/>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0" y="1"/>
            <a:ext cx="2654710" cy="4485968"/>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Rectangle 15"/>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957876" y="405581"/>
            <a:ext cx="5843640" cy="657648"/>
          </a:xfrm>
        </p:spPr>
        <p:txBody>
          <a:bodyPr>
            <a:normAutofit/>
          </a:bodyPr>
          <a:lstStyle>
            <a:lvl1pPr algn="l">
              <a:defRPr sz="2800"/>
            </a:lvl1pPr>
          </a:lstStyle>
          <a:p>
            <a:r>
              <a:rPr lang="en-US"/>
              <a:t>Click to edit Master title style</a:t>
            </a:r>
          </a:p>
        </p:txBody>
      </p:sp>
      <p:sp>
        <p:nvSpPr>
          <p:cNvPr id="3" name="Content Placeholder 2"/>
          <p:cNvSpPr>
            <a:spLocks noGrp="1"/>
          </p:cNvSpPr>
          <p:nvPr>
            <p:ph idx="1"/>
          </p:nvPr>
        </p:nvSpPr>
        <p:spPr>
          <a:xfrm>
            <a:off x="2957879" y="1126409"/>
            <a:ext cx="5843639" cy="3715979"/>
          </a:xfrm>
        </p:spPr>
        <p:txBody>
          <a:bodyPr/>
          <a:lstStyle>
            <a:lvl1pPr>
              <a:defRPr sz="2600"/>
            </a:lvl1pPr>
            <a:lvl2pPr>
              <a:defRPr sz="22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Picture Placeholder 2"/>
          <p:cNvSpPr>
            <a:spLocks noGrp="1"/>
          </p:cNvSpPr>
          <p:nvPr>
            <p:ph type="pic" idx="10"/>
          </p:nvPr>
        </p:nvSpPr>
        <p:spPr>
          <a:xfrm>
            <a:off x="139293" y="405582"/>
            <a:ext cx="2351549" cy="1536290"/>
          </a:xfrm>
        </p:spPr>
        <p:txBody>
          <a:bodyPr>
            <a:normAutofit/>
          </a:bodyPr>
          <a:lstStyle>
            <a:lvl1pPr marL="0" indent="0">
              <a:buNone/>
              <a:defRPr sz="1800">
                <a:solidFill>
                  <a:schemeClr val="bg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8" name="Content Placeholder 2"/>
          <p:cNvSpPr>
            <a:spLocks noGrp="1"/>
          </p:cNvSpPr>
          <p:nvPr>
            <p:ph sz="half" idx="11"/>
          </p:nvPr>
        </p:nvSpPr>
        <p:spPr>
          <a:xfrm>
            <a:off x="139293" y="2029748"/>
            <a:ext cx="2351549" cy="1577463"/>
          </a:xfrm>
        </p:spPr>
        <p:txBody>
          <a:bodyPr>
            <a:normAutofit/>
          </a:bodyPr>
          <a:lstStyle>
            <a:lvl1pPr>
              <a:defRPr sz="1200">
                <a:solidFill>
                  <a:schemeClr val="bg2"/>
                </a:solidFill>
                <a:latin typeface="Verdana"/>
                <a:cs typeface="Verdana"/>
              </a:defRPr>
            </a:lvl1pPr>
            <a:lvl2pPr>
              <a:defRPr sz="1200">
                <a:solidFill>
                  <a:schemeClr val="bg2"/>
                </a:solidFill>
              </a:defRPr>
            </a:lvl2pPr>
            <a:lvl3pPr>
              <a:defRPr sz="1200">
                <a:solidFill>
                  <a:schemeClr val="bg2"/>
                </a:solidFill>
              </a:defRPr>
            </a:lvl3pPr>
            <a:lvl4pPr>
              <a:defRPr sz="1200">
                <a:solidFill>
                  <a:schemeClr val="bg2"/>
                </a:solidFill>
              </a:defRPr>
            </a:lvl4pPr>
            <a:lvl5pPr>
              <a:defRPr sz="1200">
                <a:solidFill>
                  <a:schemeClr val="bg2"/>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3930097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Rectangle 4"/>
          <p:cNvSpPr/>
          <p:nvPr userDrawn="1"/>
        </p:nvSpPr>
        <p:spPr>
          <a:xfrm>
            <a:off x="0" y="1"/>
            <a:ext cx="2654710" cy="4485968"/>
          </a:xfrm>
          <a:prstGeom prst="rect">
            <a:avLst/>
          </a:prstGeom>
          <a:solidFill>
            <a:srgbClr val="E84A2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Title 1"/>
          <p:cNvSpPr>
            <a:spLocks noGrp="1"/>
          </p:cNvSpPr>
          <p:nvPr>
            <p:ph type="title"/>
          </p:nvPr>
        </p:nvSpPr>
        <p:spPr>
          <a:xfrm>
            <a:off x="2957876" y="405581"/>
            <a:ext cx="5843640" cy="657648"/>
          </a:xfrm>
        </p:spPr>
        <p:txBody>
          <a:bodyPr>
            <a:normAutofit/>
          </a:bodyPr>
          <a:lstStyle>
            <a:lvl1pPr algn="l">
              <a:defRPr sz="2800">
                <a:solidFill>
                  <a:srgbClr val="E84A27"/>
                </a:solidFill>
              </a:defRPr>
            </a:lvl1pPr>
          </a:lstStyle>
          <a:p>
            <a:r>
              <a:rPr lang="en-US" dirty="0"/>
              <a:t>Click to edit Master title style</a:t>
            </a:r>
          </a:p>
        </p:txBody>
      </p:sp>
      <p:sp>
        <p:nvSpPr>
          <p:cNvPr id="4" name="Content Placeholder 2"/>
          <p:cNvSpPr>
            <a:spLocks noGrp="1"/>
          </p:cNvSpPr>
          <p:nvPr>
            <p:ph idx="1"/>
          </p:nvPr>
        </p:nvSpPr>
        <p:spPr>
          <a:xfrm>
            <a:off x="2957879" y="1126409"/>
            <a:ext cx="5843639" cy="3734415"/>
          </a:xfrm>
        </p:spPr>
        <p:txBody>
          <a:bodyPr/>
          <a:lstStyle>
            <a:lvl1pPr>
              <a:defRPr sz="2600">
                <a:solidFill>
                  <a:srgbClr val="13294B"/>
                </a:solidFill>
              </a:defRPr>
            </a:lvl1pPr>
            <a:lvl2pPr>
              <a:defRPr sz="2200">
                <a:solidFill>
                  <a:srgbClr val="13294B"/>
                </a:solidFill>
              </a:defRPr>
            </a:lvl2pPr>
            <a:lvl3pPr>
              <a:defRPr sz="1800">
                <a:solidFill>
                  <a:srgbClr val="13294B"/>
                </a:solidFill>
              </a:defRPr>
            </a:lvl3pPr>
            <a:lvl4pPr>
              <a:defRPr>
                <a:solidFill>
                  <a:srgbClr val="13294B"/>
                </a:solidFill>
              </a:defRPr>
            </a:lvl4pPr>
            <a:lvl5pPr>
              <a:defRPr>
                <a:solidFill>
                  <a:srgbClr val="13294B"/>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2"/>
          <p:cNvSpPr>
            <a:spLocks noGrp="1"/>
          </p:cNvSpPr>
          <p:nvPr>
            <p:ph type="pic" idx="10"/>
          </p:nvPr>
        </p:nvSpPr>
        <p:spPr>
          <a:xfrm>
            <a:off x="139293" y="405582"/>
            <a:ext cx="2351549" cy="1536290"/>
          </a:xfrm>
        </p:spPr>
        <p:txBody>
          <a:bodyPr>
            <a:normAutofit/>
          </a:bodyPr>
          <a:lstStyle>
            <a:lvl1pPr marL="0" indent="0">
              <a:buNone/>
              <a:defRPr sz="1800">
                <a:solidFill>
                  <a:schemeClr val="bg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5" name="Content Placeholder 2"/>
          <p:cNvSpPr>
            <a:spLocks noGrp="1"/>
          </p:cNvSpPr>
          <p:nvPr>
            <p:ph sz="half" idx="11"/>
          </p:nvPr>
        </p:nvSpPr>
        <p:spPr>
          <a:xfrm>
            <a:off x="139293" y="2029748"/>
            <a:ext cx="2351549" cy="1577463"/>
          </a:xfrm>
        </p:spPr>
        <p:txBody>
          <a:bodyPr>
            <a:normAutofit/>
          </a:bodyPr>
          <a:lstStyle>
            <a:lvl1pPr>
              <a:defRPr sz="1200">
                <a:solidFill>
                  <a:schemeClr val="bg2"/>
                </a:solidFill>
                <a:latin typeface="Verdana"/>
                <a:cs typeface="Verdana"/>
              </a:defRPr>
            </a:lvl1pPr>
            <a:lvl2pPr>
              <a:defRPr sz="1200">
                <a:solidFill>
                  <a:schemeClr val="bg2"/>
                </a:solidFill>
              </a:defRPr>
            </a:lvl2pPr>
            <a:lvl3pPr>
              <a:defRPr sz="1200">
                <a:solidFill>
                  <a:schemeClr val="bg2"/>
                </a:solidFill>
              </a:defRPr>
            </a:lvl3pPr>
            <a:lvl4pPr>
              <a:defRPr sz="1200">
                <a:solidFill>
                  <a:schemeClr val="bg2"/>
                </a:solidFill>
              </a:defRPr>
            </a:lvl4pPr>
            <a:lvl5pPr>
              <a:defRPr sz="1200">
                <a:solidFill>
                  <a:schemeClr val="bg2"/>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4179519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15" name="Rectangle 14"/>
          <p:cNvSpPr/>
          <p:nvPr userDrawn="1"/>
        </p:nvSpPr>
        <p:spPr>
          <a:xfrm>
            <a:off x="0" y="1"/>
            <a:ext cx="2654710" cy="4485968"/>
          </a:xfrm>
          <a:prstGeom prst="rect">
            <a:avLst/>
          </a:prstGeom>
          <a:solidFill>
            <a:srgbClr val="5E63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 name="Title 1"/>
          <p:cNvSpPr>
            <a:spLocks noGrp="1"/>
          </p:cNvSpPr>
          <p:nvPr>
            <p:ph type="title"/>
          </p:nvPr>
        </p:nvSpPr>
        <p:spPr>
          <a:xfrm>
            <a:off x="2957876" y="405581"/>
            <a:ext cx="5843640" cy="657648"/>
          </a:xfrm>
        </p:spPr>
        <p:txBody>
          <a:bodyPr>
            <a:normAutofit/>
          </a:bodyPr>
          <a:lstStyle>
            <a:lvl1pPr algn="l">
              <a:defRPr sz="2800"/>
            </a:lvl1pPr>
          </a:lstStyle>
          <a:p>
            <a:r>
              <a:rPr lang="en-US"/>
              <a:t>Click to edit Master title style</a:t>
            </a:r>
          </a:p>
        </p:txBody>
      </p:sp>
      <p:sp>
        <p:nvSpPr>
          <p:cNvPr id="5" name="Content Placeholder 2"/>
          <p:cNvSpPr>
            <a:spLocks noGrp="1"/>
          </p:cNvSpPr>
          <p:nvPr>
            <p:ph idx="1"/>
          </p:nvPr>
        </p:nvSpPr>
        <p:spPr>
          <a:xfrm>
            <a:off x="2957879" y="1126409"/>
            <a:ext cx="5843639" cy="3722125"/>
          </a:xfrm>
        </p:spPr>
        <p:txBody>
          <a:bodyPr/>
          <a:lstStyle>
            <a:lvl1pPr>
              <a:defRPr sz="2600"/>
            </a:lvl1pPr>
            <a:lvl2pPr>
              <a:defRPr sz="22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Picture Placeholder 2"/>
          <p:cNvSpPr>
            <a:spLocks noGrp="1"/>
          </p:cNvSpPr>
          <p:nvPr>
            <p:ph type="pic" idx="10"/>
          </p:nvPr>
        </p:nvSpPr>
        <p:spPr>
          <a:xfrm>
            <a:off x="139293" y="405582"/>
            <a:ext cx="2351549" cy="1536290"/>
          </a:xfrm>
        </p:spPr>
        <p:txBody>
          <a:bodyPr>
            <a:normAutofit/>
          </a:bodyPr>
          <a:lstStyle>
            <a:lvl1pPr marL="0" indent="0">
              <a:buNone/>
              <a:defRPr sz="1800">
                <a:solidFill>
                  <a:schemeClr val="bg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4" name="Content Placeholder 2"/>
          <p:cNvSpPr>
            <a:spLocks noGrp="1"/>
          </p:cNvSpPr>
          <p:nvPr>
            <p:ph sz="half" idx="11"/>
          </p:nvPr>
        </p:nvSpPr>
        <p:spPr>
          <a:xfrm>
            <a:off x="139293" y="2029748"/>
            <a:ext cx="2351549" cy="1577463"/>
          </a:xfrm>
        </p:spPr>
        <p:txBody>
          <a:bodyPr>
            <a:normAutofit/>
          </a:bodyPr>
          <a:lstStyle>
            <a:lvl1pPr>
              <a:defRPr sz="1200">
                <a:solidFill>
                  <a:schemeClr val="bg2"/>
                </a:solidFill>
                <a:latin typeface="Verdana"/>
                <a:cs typeface="Verdana"/>
              </a:defRPr>
            </a:lvl1pPr>
            <a:lvl2pPr>
              <a:defRPr sz="1200">
                <a:solidFill>
                  <a:schemeClr val="bg2"/>
                </a:solidFill>
              </a:defRPr>
            </a:lvl2pPr>
            <a:lvl3pPr>
              <a:defRPr sz="1200">
                <a:solidFill>
                  <a:schemeClr val="bg2"/>
                </a:solidFill>
              </a:defRPr>
            </a:lvl3pPr>
            <a:lvl4pPr>
              <a:defRPr sz="1200">
                <a:solidFill>
                  <a:schemeClr val="bg2"/>
                </a:solidFill>
              </a:defRPr>
            </a:lvl4pPr>
            <a:lvl5pPr>
              <a:defRPr sz="1200">
                <a:solidFill>
                  <a:schemeClr val="bg2"/>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2673133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49677" y="3600451"/>
            <a:ext cx="5934946"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753032" y="79888"/>
            <a:ext cx="6276258" cy="3465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949677" y="4025504"/>
            <a:ext cx="5934946" cy="97897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Rectangle 7"/>
          <p:cNvSpPr/>
          <p:nvPr userDrawn="1"/>
        </p:nvSpPr>
        <p:spPr>
          <a:xfrm>
            <a:off x="0" y="1"/>
            <a:ext cx="2654710" cy="4485968"/>
          </a:xfrm>
          <a:prstGeom prst="rect">
            <a:avLst/>
          </a:prstGeom>
          <a:solidFill>
            <a:srgbClr val="1329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0" y="4535130"/>
            <a:ext cx="2654710" cy="614516"/>
          </a:xfrm>
          <a:prstGeom prst="rect">
            <a:avLst/>
          </a:prstGeom>
          <a:solidFill>
            <a:srgbClr val="A7A9A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4924" y="4542522"/>
            <a:ext cx="1670439" cy="608370"/>
          </a:xfrm>
          <a:prstGeom prst="rect">
            <a:avLst/>
          </a:prstGeom>
        </p:spPr>
      </p:pic>
    </p:spTree>
    <p:extLst>
      <p:ext uri="{BB962C8B-B14F-4D97-AF65-F5344CB8AC3E}">
        <p14:creationId xmlns:p14="http://schemas.microsoft.com/office/powerpoint/2010/main" val="656579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57615671"/>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55" r:id="rId3"/>
    <p:sldLayoutId id="2147483661" r:id="rId4"/>
    <p:sldLayoutId id="2147483675" r:id="rId5"/>
    <p:sldLayoutId id="2147483650" r:id="rId6"/>
    <p:sldLayoutId id="2147483663" r:id="rId7"/>
    <p:sldLayoutId id="2147483664" r:id="rId8"/>
    <p:sldLayoutId id="2147483657" r:id="rId9"/>
    <p:sldLayoutId id="2147483665" r:id="rId10"/>
    <p:sldLayoutId id="2147483666" r:id="rId11"/>
    <p:sldLayoutId id="2147483651" r:id="rId12"/>
    <p:sldLayoutId id="2147483652" r:id="rId13"/>
    <p:sldLayoutId id="2147483653" r:id="rId14"/>
    <p:sldLayoutId id="2147483669" r:id="rId15"/>
    <p:sldLayoutId id="2147483668" r:id="rId16"/>
    <p:sldLayoutId id="2147483670" r:id="rId17"/>
    <p:sldLayoutId id="2147483673" r:id="rId18"/>
    <p:sldLayoutId id="2147483672" r:id="rId19"/>
    <p:sldLayoutId id="2147483674" r:id="rId20"/>
    <p:sldLayoutId id="2147483676" r:id="rId21"/>
    <p:sldLayoutId id="2147483677" r:id="rId22"/>
    <p:sldLayoutId id="2147483678" r:id="rId23"/>
    <p:sldLayoutId id="2147483679" r:id="rId24"/>
  </p:sldLayoutIdLst>
  <p:txStyles>
    <p:titleStyle>
      <a:lvl1pPr algn="ctr" defTabSz="457200" rtl="0" eaLnBrk="1" latinLnBrk="0" hangingPunct="1">
        <a:spcBef>
          <a:spcPct val="0"/>
        </a:spcBef>
        <a:buNone/>
        <a:defRPr sz="3500" b="1" i="0" kern="1200">
          <a:solidFill>
            <a:srgbClr val="E84A27"/>
          </a:solidFill>
          <a:latin typeface="Arial"/>
          <a:ea typeface="+mj-ea"/>
          <a:cs typeface="Arial"/>
        </a:defRPr>
      </a:lvl1pPr>
    </p:titleStyle>
    <p:bodyStyle>
      <a:lvl1pPr marL="0" indent="0" algn="l" defTabSz="457200" rtl="0" eaLnBrk="1" latinLnBrk="0" hangingPunct="1">
        <a:spcBef>
          <a:spcPct val="20000"/>
        </a:spcBef>
        <a:buFontTx/>
        <a:buNone/>
        <a:defRPr sz="3200" b="0" i="0" kern="1200">
          <a:solidFill>
            <a:srgbClr val="13294B"/>
          </a:solidFill>
          <a:latin typeface="Arial"/>
          <a:ea typeface="+mn-ea"/>
          <a:cs typeface="Arial"/>
        </a:defRPr>
      </a:lvl1pPr>
      <a:lvl2pPr marL="457200" indent="0" algn="l" defTabSz="457200" rtl="0" eaLnBrk="1" latinLnBrk="0" hangingPunct="1">
        <a:spcBef>
          <a:spcPct val="20000"/>
        </a:spcBef>
        <a:buFontTx/>
        <a:buNone/>
        <a:defRPr sz="2800" kern="1200">
          <a:solidFill>
            <a:srgbClr val="13294B"/>
          </a:solidFill>
          <a:latin typeface="Arial"/>
          <a:ea typeface="+mn-ea"/>
          <a:cs typeface="Arial"/>
        </a:defRPr>
      </a:lvl2pPr>
      <a:lvl3pPr marL="914400" indent="0" algn="l" defTabSz="457200" rtl="0" eaLnBrk="1" latinLnBrk="0" hangingPunct="1">
        <a:spcBef>
          <a:spcPct val="20000"/>
        </a:spcBef>
        <a:buFontTx/>
        <a:buNone/>
        <a:defRPr sz="2400" kern="1200">
          <a:solidFill>
            <a:srgbClr val="13294B"/>
          </a:solidFill>
          <a:latin typeface="Arial"/>
          <a:ea typeface="+mn-ea"/>
          <a:cs typeface="Arial"/>
        </a:defRPr>
      </a:lvl3pPr>
      <a:lvl4pPr marL="1371600" indent="0" algn="l" defTabSz="457200" rtl="0" eaLnBrk="1" latinLnBrk="0" hangingPunct="1">
        <a:spcBef>
          <a:spcPct val="20000"/>
        </a:spcBef>
        <a:buFontTx/>
        <a:buNone/>
        <a:defRPr sz="2000" kern="1200">
          <a:solidFill>
            <a:srgbClr val="13294B"/>
          </a:solidFill>
          <a:latin typeface="Arial"/>
          <a:ea typeface="+mn-ea"/>
          <a:cs typeface="Arial"/>
        </a:defRPr>
      </a:lvl4pPr>
      <a:lvl5pPr marL="1828800" indent="0" algn="l" defTabSz="457200" rtl="0" eaLnBrk="1" latinLnBrk="0" hangingPunct="1">
        <a:spcBef>
          <a:spcPct val="20000"/>
        </a:spcBef>
        <a:buFontTx/>
        <a:buNone/>
        <a:defRPr sz="2000" kern="1200">
          <a:solidFill>
            <a:srgbClr val="13294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0.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726714CC-37F9-4815-A88A-B0906CBB9C9C}"/>
              </a:ext>
            </a:extLst>
          </p:cNvPr>
          <p:cNvSpPr txBox="1">
            <a:spLocks/>
          </p:cNvSpPr>
          <p:nvPr/>
        </p:nvSpPr>
        <p:spPr>
          <a:xfrm>
            <a:off x="1256044" y="2569853"/>
            <a:ext cx="6400800" cy="1190625"/>
          </a:xfrm>
          <a:prstGeom prst="rect">
            <a:avLst/>
          </a:prstGeom>
        </p:spPr>
        <p:txBody>
          <a:bodyPr vert="horz" lIns="91440" tIns="45720" rIns="91440" bIns="45720" rtlCol="0">
            <a:normAutofit/>
          </a:bodyPr>
          <a:lstStyle>
            <a:lvl1pPr marL="0" indent="0" algn="l" defTabSz="457200" rtl="0" eaLnBrk="1" latinLnBrk="0" hangingPunct="1">
              <a:spcBef>
                <a:spcPct val="20000"/>
              </a:spcBef>
              <a:buFontTx/>
              <a:buNone/>
              <a:defRPr sz="3200" b="0" i="0" kern="1200">
                <a:solidFill>
                  <a:srgbClr val="13294B"/>
                </a:solidFill>
                <a:latin typeface="Arial"/>
                <a:ea typeface="+mn-ea"/>
                <a:cs typeface="Arial"/>
              </a:defRPr>
            </a:lvl1pPr>
            <a:lvl2pPr marL="457200" indent="0" algn="l" defTabSz="457200" rtl="0" eaLnBrk="1" latinLnBrk="0" hangingPunct="1">
              <a:spcBef>
                <a:spcPct val="20000"/>
              </a:spcBef>
              <a:buFontTx/>
              <a:buNone/>
              <a:defRPr sz="2800" kern="1200">
                <a:solidFill>
                  <a:srgbClr val="13294B"/>
                </a:solidFill>
                <a:latin typeface="Arial"/>
                <a:ea typeface="+mn-ea"/>
                <a:cs typeface="Arial"/>
              </a:defRPr>
            </a:lvl2pPr>
            <a:lvl3pPr marL="914400" indent="0" algn="l" defTabSz="457200" rtl="0" eaLnBrk="1" latinLnBrk="0" hangingPunct="1">
              <a:spcBef>
                <a:spcPct val="20000"/>
              </a:spcBef>
              <a:buFontTx/>
              <a:buNone/>
              <a:defRPr sz="2400" kern="1200">
                <a:solidFill>
                  <a:srgbClr val="13294B"/>
                </a:solidFill>
                <a:latin typeface="Arial"/>
                <a:ea typeface="+mn-ea"/>
                <a:cs typeface="Arial"/>
              </a:defRPr>
            </a:lvl3pPr>
            <a:lvl4pPr marL="1371600" indent="0" algn="l" defTabSz="457200" rtl="0" eaLnBrk="1" latinLnBrk="0" hangingPunct="1">
              <a:spcBef>
                <a:spcPct val="20000"/>
              </a:spcBef>
              <a:buFontTx/>
              <a:buNone/>
              <a:defRPr sz="2000" kern="1200">
                <a:solidFill>
                  <a:srgbClr val="13294B"/>
                </a:solidFill>
                <a:latin typeface="Arial"/>
                <a:ea typeface="+mn-ea"/>
                <a:cs typeface="Arial"/>
              </a:defRPr>
            </a:lvl4pPr>
            <a:lvl5pPr marL="1828800" indent="0" algn="l" defTabSz="457200" rtl="0" eaLnBrk="1" latinLnBrk="0" hangingPunct="1">
              <a:spcBef>
                <a:spcPct val="20000"/>
              </a:spcBef>
              <a:buFontTx/>
              <a:buNone/>
              <a:defRPr sz="2000" kern="1200">
                <a:solidFill>
                  <a:srgbClr val="13294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2400" b="1" dirty="0" err="1">
                <a:solidFill>
                  <a:srgbClr val="002060"/>
                </a:solidFill>
              </a:rPr>
              <a:t>Yujun</a:t>
            </a:r>
            <a:r>
              <a:rPr lang="en-US" sz="2400" b="1" dirty="0">
                <a:solidFill>
                  <a:srgbClr val="002060"/>
                </a:solidFill>
              </a:rPr>
              <a:t> Zhou,  Kathy Baylis</a:t>
            </a:r>
          </a:p>
          <a:p>
            <a:pPr algn="ctr"/>
            <a:r>
              <a:rPr lang="en-US" sz="2400" b="1" dirty="0">
                <a:solidFill>
                  <a:srgbClr val="002060"/>
                </a:solidFill>
              </a:rPr>
              <a:t>March 7, 2019</a:t>
            </a:r>
            <a:endParaRPr lang="en-US" sz="2400" dirty="0">
              <a:solidFill>
                <a:srgbClr val="002060"/>
              </a:solidFill>
            </a:endParaRPr>
          </a:p>
        </p:txBody>
      </p:sp>
      <p:sp>
        <p:nvSpPr>
          <p:cNvPr id="6" name="Title 1">
            <a:extLst>
              <a:ext uri="{FF2B5EF4-FFF2-40B4-BE49-F238E27FC236}">
                <a16:creationId xmlns:a16="http://schemas.microsoft.com/office/drawing/2014/main" id="{EB076B94-ABB7-40F8-A1B6-E19B26E23E2C}"/>
              </a:ext>
            </a:extLst>
          </p:cNvPr>
          <p:cNvSpPr txBox="1">
            <a:spLocks/>
          </p:cNvSpPr>
          <p:nvPr/>
        </p:nvSpPr>
        <p:spPr>
          <a:xfrm>
            <a:off x="1487156" y="743996"/>
            <a:ext cx="6400800" cy="1470025"/>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3500" b="1" i="0" kern="1200">
                <a:solidFill>
                  <a:srgbClr val="E84A27"/>
                </a:solidFill>
                <a:latin typeface="Arial"/>
                <a:ea typeface="+mj-ea"/>
                <a:cs typeface="Arial"/>
              </a:defRPr>
            </a:lvl1pPr>
          </a:lstStyle>
          <a:p>
            <a:r>
              <a:rPr lang="en-GB" sz="3000" dirty="0">
                <a:solidFill>
                  <a:srgbClr val="002060"/>
                </a:solidFill>
              </a:rPr>
              <a:t>Effects of Stock Holding Policy on Maize Prices:</a:t>
            </a:r>
          </a:p>
          <a:p>
            <a:r>
              <a:rPr lang="en-GB" sz="3000" dirty="0">
                <a:solidFill>
                  <a:srgbClr val="002060"/>
                </a:solidFill>
              </a:rPr>
              <a:t> Evidence from Zambia</a:t>
            </a:r>
            <a:br>
              <a:rPr lang="en-US" sz="3000" dirty="0">
                <a:solidFill>
                  <a:srgbClr val="002060"/>
                </a:solidFill>
              </a:rPr>
            </a:br>
            <a:endParaRPr lang="en-US" sz="3000" dirty="0">
              <a:solidFill>
                <a:srgbClr val="002060"/>
              </a:solidFill>
            </a:endParaRPr>
          </a:p>
        </p:txBody>
      </p:sp>
    </p:spTree>
    <p:extLst>
      <p:ext uri="{BB962C8B-B14F-4D97-AF65-F5344CB8AC3E}">
        <p14:creationId xmlns:p14="http://schemas.microsoft.com/office/powerpoint/2010/main" val="10014604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8">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360045"/>
            <a:ext cx="8428482" cy="442341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close up of a map&#10;&#10;Description generated with high confidence">
            <a:extLst>
              <a:ext uri="{FF2B5EF4-FFF2-40B4-BE49-F238E27FC236}">
                <a16:creationId xmlns:a16="http://schemas.microsoft.com/office/drawing/2014/main" id="{574D6796-E9F1-4ED2-935C-91FB26AF2AB4}"/>
              </a:ext>
            </a:extLst>
          </p:cNvPr>
          <p:cNvPicPr>
            <a:picLocks noChangeAspect="1"/>
          </p:cNvPicPr>
          <p:nvPr/>
        </p:nvPicPr>
        <p:blipFill>
          <a:blip r:embed="rId2"/>
          <a:stretch>
            <a:fillRect/>
          </a:stretch>
        </p:blipFill>
        <p:spPr>
          <a:xfrm>
            <a:off x="1171100" y="485484"/>
            <a:ext cx="6801799" cy="4172532"/>
          </a:xfrm>
          <a:prstGeom prst="rect">
            <a:avLst/>
          </a:prstGeom>
        </p:spPr>
      </p:pic>
    </p:spTree>
    <p:extLst>
      <p:ext uri="{BB962C8B-B14F-4D97-AF65-F5344CB8AC3E}">
        <p14:creationId xmlns:p14="http://schemas.microsoft.com/office/powerpoint/2010/main" val="669646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close up of a map&#10;&#10;Description generated with high confidence">
            <a:extLst>
              <a:ext uri="{FF2B5EF4-FFF2-40B4-BE49-F238E27FC236}">
                <a16:creationId xmlns:a16="http://schemas.microsoft.com/office/drawing/2014/main" id="{CC71C1E8-39A4-41D5-B560-4AD58AC0226D}"/>
              </a:ext>
            </a:extLst>
          </p:cNvPr>
          <p:cNvPicPr>
            <a:picLocks noChangeAspect="1"/>
          </p:cNvPicPr>
          <p:nvPr/>
        </p:nvPicPr>
        <p:blipFill rotWithShape="1">
          <a:blip r:embed="rId2"/>
          <a:srcRect t="15029" b="5466"/>
          <a:stretch/>
        </p:blipFill>
        <p:spPr>
          <a:xfrm>
            <a:off x="20" y="10"/>
            <a:ext cx="9143980" cy="5143490"/>
          </a:xfrm>
          <a:prstGeom prst="rect">
            <a:avLst/>
          </a:prstGeom>
        </p:spPr>
      </p:pic>
      <p:sp>
        <p:nvSpPr>
          <p:cNvPr id="15" name="TextBox 14">
            <a:extLst>
              <a:ext uri="{FF2B5EF4-FFF2-40B4-BE49-F238E27FC236}">
                <a16:creationId xmlns:a16="http://schemas.microsoft.com/office/drawing/2014/main" id="{01045980-7649-4A26-AA26-396C91BC33F2}"/>
              </a:ext>
            </a:extLst>
          </p:cNvPr>
          <p:cNvSpPr txBox="1"/>
          <p:nvPr/>
        </p:nvSpPr>
        <p:spPr>
          <a:xfrm>
            <a:off x="147919" y="228599"/>
            <a:ext cx="1714641" cy="1671575"/>
          </a:xfrm>
          <a:prstGeom prst="ellipse">
            <a:avLst/>
          </a:prstGeom>
          <a:solidFill>
            <a:srgbClr val="231815"/>
          </a:solidFill>
          <a:ln w="174625" cmpd="thinThick">
            <a:solidFill>
              <a:srgbClr val="231815"/>
            </a:solidFill>
          </a:ln>
        </p:spPr>
        <p:txBody>
          <a:bodyPr vert="horz" lIns="91440" tIns="45720" rIns="91440" bIns="45720" rtlCol="0" anchor="ctr">
            <a:normAutofit/>
          </a:bodyPr>
          <a:lstStyle/>
          <a:p>
            <a:pPr algn="ctr" defTabSz="914400">
              <a:lnSpc>
                <a:spcPct val="90000"/>
              </a:lnSpc>
              <a:spcBef>
                <a:spcPct val="0"/>
              </a:spcBef>
              <a:spcAft>
                <a:spcPts val="600"/>
              </a:spcAft>
            </a:pPr>
            <a:r>
              <a:rPr lang="en-US" sz="2100">
                <a:solidFill>
                  <a:srgbClr val="FFFFFF"/>
                </a:solidFill>
                <a:latin typeface="+mj-lt"/>
                <a:ea typeface="+mj-ea"/>
                <a:cs typeface="+mj-cs"/>
              </a:rPr>
              <a:t>Spatial Variation</a:t>
            </a:r>
          </a:p>
          <a:p>
            <a:pPr algn="ctr" defTabSz="914400">
              <a:lnSpc>
                <a:spcPct val="90000"/>
              </a:lnSpc>
              <a:spcBef>
                <a:spcPct val="0"/>
              </a:spcBef>
              <a:spcAft>
                <a:spcPts val="600"/>
              </a:spcAft>
            </a:pPr>
            <a:endParaRPr lang="en-US" sz="2100">
              <a:solidFill>
                <a:srgbClr val="FFFFFF"/>
              </a:solidFill>
              <a:latin typeface="+mj-lt"/>
              <a:ea typeface="+mj-ea"/>
              <a:cs typeface="+mj-cs"/>
            </a:endParaRPr>
          </a:p>
        </p:txBody>
      </p:sp>
    </p:spTree>
    <p:extLst>
      <p:ext uri="{BB962C8B-B14F-4D97-AF65-F5344CB8AC3E}">
        <p14:creationId xmlns:p14="http://schemas.microsoft.com/office/powerpoint/2010/main" val="3680379097"/>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F95339-8DE5-42A7-81DA-62BB490650B4}"/>
              </a:ext>
            </a:extLst>
          </p:cNvPr>
          <p:cNvSpPr txBox="1"/>
          <p:nvPr/>
        </p:nvSpPr>
        <p:spPr>
          <a:xfrm>
            <a:off x="320374" y="160187"/>
            <a:ext cx="3931252" cy="800219"/>
          </a:xfrm>
          <a:prstGeom prst="rect">
            <a:avLst/>
          </a:prstGeom>
          <a:noFill/>
        </p:spPr>
        <p:txBody>
          <a:bodyPr wrap="square" rtlCol="0">
            <a:spAutoFit/>
          </a:bodyPr>
          <a:lstStyle/>
          <a:p>
            <a:r>
              <a:rPr lang="en-US" sz="2800" dirty="0"/>
              <a:t>Reduced Form Model</a:t>
            </a:r>
          </a:p>
          <a:p>
            <a:endParaRPr lang="en-US" dirty="0"/>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8F319B6E-1059-4EE7-AEBA-CEDAB22361CB}"/>
                  </a:ext>
                </a:extLst>
              </p:cNvPr>
              <p:cNvSpPr/>
              <p:nvPr/>
            </p:nvSpPr>
            <p:spPr>
              <a:xfrm>
                <a:off x="320374" y="1040271"/>
                <a:ext cx="8823626" cy="38151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m:rPr>
                              <m:sty m:val="p"/>
                            </m:rPr>
                            <a:rPr lang="en-US">
                              <a:latin typeface="Cambria Math" panose="02040503050406030204" pitchFamily="18" charset="0"/>
                            </a:rPr>
                            <m:t>Y</m:t>
                          </m:r>
                        </m:e>
                        <m:sub>
                          <m:r>
                            <a:rPr lang="en-US" i="1">
                              <a:latin typeface="Cambria Math" panose="02040503050406030204" pitchFamily="18" charset="0"/>
                            </a:rPr>
                            <m:t>𝑖𝑡</m:t>
                          </m:r>
                        </m:sub>
                      </m:sSub>
                      <m:r>
                        <a:rPr lang="en-US" i="0">
                          <a:latin typeface="Cambria Math" panose="02040503050406030204" pitchFamily="18" charset="0"/>
                        </a:rPr>
                        <m:t>=</m:t>
                      </m:r>
                      <m:sSub>
                        <m:sSubPr>
                          <m:ctrlPr>
                            <a:rPr lang="en-US" i="1">
                              <a:latin typeface="Cambria Math" panose="02040503050406030204" pitchFamily="18" charset="0"/>
                            </a:rPr>
                          </m:ctrlPr>
                        </m:sSubPr>
                        <m:e>
                          <m:r>
                            <m:rPr>
                              <m:sty m:val="p"/>
                            </m:rPr>
                            <a:rPr lang="en-US">
                              <a:latin typeface="Cambria Math" panose="02040503050406030204" pitchFamily="18" charset="0"/>
                            </a:rPr>
                            <m:t>Y</m:t>
                          </m:r>
                        </m:e>
                        <m:sub>
                          <m:r>
                            <a:rPr lang="en-US" i="1">
                              <a:latin typeface="Cambria Math" panose="02040503050406030204" pitchFamily="18" charset="0"/>
                            </a:rPr>
                            <m:t>𝑖</m:t>
                          </m:r>
                          <m:r>
                            <a:rPr lang="en-US" b="0" i="1" smtClean="0">
                              <a:latin typeface="Cambria Math" panose="02040503050406030204" pitchFamily="18" charset="0"/>
                            </a:rPr>
                            <m:t>,</m:t>
                          </m:r>
                          <m:r>
                            <a:rPr lang="en-US" i="1">
                              <a:latin typeface="Cambria Math" panose="02040503050406030204" pitchFamily="18" charset="0"/>
                            </a:rPr>
                            <m:t>𝑡</m:t>
                          </m:r>
                          <m:r>
                            <a:rPr lang="en-US" b="0" i="1" smtClean="0">
                              <a:latin typeface="Cambria Math" panose="02040503050406030204" pitchFamily="18" charset="0"/>
                            </a:rPr>
                            <m:t>−1</m:t>
                          </m:r>
                        </m:sub>
                      </m:sSub>
                      <m:r>
                        <a:rPr lang="en-US" b="0" i="1" smtClean="0">
                          <a:latin typeface="Cambria Math" panose="02040503050406030204" pitchFamily="18" charset="0"/>
                        </a:rPr>
                        <m:t>+ </m:t>
                      </m:r>
                      <m:sSub>
                        <m:sSubPr>
                          <m:ctrlPr>
                            <a:rPr lang="en-US" i="1">
                              <a:latin typeface="Cambria Math" panose="02040503050406030204" pitchFamily="18" charset="0"/>
                            </a:rPr>
                          </m:ctrlPr>
                        </m:sSubPr>
                        <m:e>
                          <m:r>
                            <m:rPr>
                              <m:sty m:val="p"/>
                            </m:rPr>
                            <a:rPr lang="en-US" i="0">
                              <a:latin typeface="Cambria Math" panose="02040503050406030204" pitchFamily="18" charset="0"/>
                            </a:rPr>
                            <m:t>FR</m:t>
                          </m:r>
                          <m:r>
                            <a:rPr lang="en-US" i="1">
                              <a:latin typeface="Cambria Math" panose="02040503050406030204" pitchFamily="18" charset="0"/>
                            </a:rPr>
                            <m:t>𝐴</m:t>
                          </m:r>
                          <m:r>
                            <m:rPr>
                              <m:lit/>
                            </m:rPr>
                            <a:rPr lang="en-US" i="0">
                              <a:latin typeface="Cambria Math" panose="02040503050406030204" pitchFamily="18" charset="0"/>
                            </a:rPr>
                            <m:t>_</m:t>
                          </m:r>
                          <m:r>
                            <a:rPr lang="en-US" i="1">
                              <a:latin typeface="Cambria Math" panose="02040503050406030204" pitchFamily="18" charset="0"/>
                            </a:rPr>
                            <m:t>𝑏</m:t>
                          </m:r>
                          <m:r>
                            <m:rPr>
                              <m:sty m:val="p"/>
                            </m:rPr>
                            <a:rPr lang="en-US" i="0">
                              <a:latin typeface="Cambria Math" panose="02040503050406030204" pitchFamily="18" charset="0"/>
                            </a:rPr>
                            <m:t>uy</m:t>
                          </m:r>
                        </m:e>
                        <m:sub>
                          <m:r>
                            <a:rPr lang="en-US" i="1">
                              <a:latin typeface="Cambria Math" panose="02040503050406030204" pitchFamily="18" charset="0"/>
                            </a:rPr>
                            <m:t>𝑖𝑡</m:t>
                          </m:r>
                        </m:sub>
                      </m:sSub>
                      <m:r>
                        <m:rPr>
                          <m:sty m:val="p"/>
                        </m:rPr>
                        <a:rPr lang="en-US" i="0">
                          <a:latin typeface="Cambria Math" panose="02040503050406030204" pitchFamily="18" charset="0"/>
                        </a:rPr>
                        <m:t>α</m:t>
                      </m:r>
                      <m:r>
                        <a:rPr lang="en-US" i="0">
                          <a:latin typeface="Cambria Math" panose="02040503050406030204" pitchFamily="18" charset="0"/>
                        </a:rPr>
                        <m:t>+</m:t>
                      </m:r>
                      <m:sSub>
                        <m:sSubPr>
                          <m:ctrlPr>
                            <a:rPr lang="en-US" i="1">
                              <a:latin typeface="Cambria Math" panose="02040503050406030204" pitchFamily="18" charset="0"/>
                            </a:rPr>
                          </m:ctrlPr>
                        </m:sSubPr>
                        <m:e>
                          <m:r>
                            <m:rPr>
                              <m:sty m:val="p"/>
                            </m:rPr>
                            <a:rPr lang="en-US" i="0">
                              <a:latin typeface="Cambria Math" panose="02040503050406030204" pitchFamily="18" charset="0"/>
                            </a:rPr>
                            <m:t>FRA</m:t>
                          </m:r>
                          <m:r>
                            <m:rPr>
                              <m:lit/>
                            </m:rPr>
                            <a:rPr lang="en-US" i="0">
                              <a:latin typeface="Cambria Math" panose="02040503050406030204" pitchFamily="18" charset="0"/>
                            </a:rPr>
                            <m:t>_</m:t>
                          </m:r>
                          <m:r>
                            <m:rPr>
                              <m:sty m:val="p"/>
                            </m:rPr>
                            <a:rPr lang="en-US" i="0">
                              <a:latin typeface="Cambria Math" panose="02040503050406030204" pitchFamily="18" charset="0"/>
                            </a:rPr>
                            <m:t>sale</m:t>
                          </m:r>
                        </m:e>
                        <m:sub>
                          <m:r>
                            <a:rPr lang="en-US" i="1">
                              <a:latin typeface="Cambria Math" panose="02040503050406030204" pitchFamily="18" charset="0"/>
                            </a:rPr>
                            <m:t>𝑖𝑡</m:t>
                          </m:r>
                        </m:sub>
                      </m:sSub>
                      <m:r>
                        <m:rPr>
                          <m:sty m:val="p"/>
                        </m:rPr>
                        <a:rPr lang="en-US" i="0">
                          <a:latin typeface="Cambria Math" panose="02040503050406030204" pitchFamily="18" charset="0"/>
                        </a:rPr>
                        <m:t>β</m:t>
                      </m:r>
                      <m:r>
                        <a:rPr lang="en-US" i="0">
                          <a:latin typeface="Cambria Math" panose="02040503050406030204" pitchFamily="18" charset="0"/>
                        </a:rPr>
                        <m:t>+</m:t>
                      </m:r>
                      <m:sSub>
                        <m:sSubPr>
                          <m:ctrlPr>
                            <a:rPr lang="en-US" i="1">
                              <a:latin typeface="Cambria Math" panose="02040503050406030204" pitchFamily="18" charset="0"/>
                            </a:rPr>
                          </m:ctrlPr>
                        </m:sSubPr>
                        <m:e>
                          <m:r>
                            <m:rPr>
                              <m:sty m:val="p"/>
                            </m:rPr>
                            <a:rPr lang="en-US" i="0">
                              <a:latin typeface="Cambria Math" panose="02040503050406030204" pitchFamily="18" charset="0"/>
                            </a:rPr>
                            <m:t>W</m:t>
                          </m:r>
                        </m:e>
                        <m:sub>
                          <m:r>
                            <a:rPr lang="en-US" i="1">
                              <a:latin typeface="Cambria Math" panose="02040503050406030204" pitchFamily="18" charset="0"/>
                            </a:rPr>
                            <m:t>𝑖</m:t>
                          </m:r>
                          <m:r>
                            <a:rPr lang="en-US" i="0">
                              <a:latin typeface="Cambria Math" panose="02040503050406030204" pitchFamily="18" charset="0"/>
                            </a:rPr>
                            <m:t>,</m:t>
                          </m:r>
                          <m:r>
                            <a:rPr lang="en-US" i="1">
                              <a:latin typeface="Cambria Math" panose="02040503050406030204" pitchFamily="18" charset="0"/>
                            </a:rPr>
                            <m:t>𝑡</m:t>
                          </m:r>
                          <m:r>
                            <a:rPr lang="en-US" i="0">
                              <a:latin typeface="Cambria Math" panose="02040503050406030204" pitchFamily="18" charset="0"/>
                            </a:rPr>
                            <m:t>−1</m:t>
                          </m:r>
                        </m:sub>
                      </m:sSub>
                      <m:r>
                        <m:rPr>
                          <m:sty m:val="p"/>
                        </m:rPr>
                        <a:rPr lang="en-US" i="0">
                          <a:latin typeface="Cambria Math" panose="02040503050406030204" pitchFamily="18" charset="0"/>
                        </a:rPr>
                        <m:t>γ</m:t>
                      </m:r>
                      <m:r>
                        <a:rPr lang="en-US" i="0">
                          <a:latin typeface="Cambria Math" panose="02040503050406030204" pitchFamily="18" charset="0"/>
                        </a:rPr>
                        <m:t>+</m:t>
                      </m:r>
                      <m:sSub>
                        <m:sSubPr>
                          <m:ctrlPr>
                            <a:rPr lang="en-US" i="1">
                              <a:latin typeface="Cambria Math" panose="02040503050406030204" pitchFamily="18" charset="0"/>
                            </a:rPr>
                          </m:ctrlPr>
                        </m:sSubPr>
                        <m:e>
                          <m:r>
                            <m:rPr>
                              <m:sty m:val="p"/>
                            </m:rPr>
                            <a:rPr lang="en-US" i="0">
                              <a:latin typeface="Cambria Math" panose="02040503050406030204" pitchFamily="18" charset="0"/>
                            </a:rPr>
                            <m:t>X</m:t>
                          </m:r>
                        </m:e>
                        <m:sub>
                          <m:r>
                            <a:rPr lang="en-US" i="1">
                              <a:latin typeface="Cambria Math" panose="02040503050406030204" pitchFamily="18" charset="0"/>
                            </a:rPr>
                            <m:t>𝑖𝑡</m:t>
                          </m:r>
                        </m:sub>
                      </m:sSub>
                      <m:r>
                        <a:rPr lang="en-US" i="0">
                          <a:latin typeface="Cambria Math" panose="02040503050406030204" pitchFamily="18" charset="0"/>
                        </a:rPr>
                        <m:t>+</m:t>
                      </m:r>
                      <m:sSub>
                        <m:sSubPr>
                          <m:ctrlPr>
                            <a:rPr lang="en-US" i="1">
                              <a:latin typeface="Cambria Math" panose="02040503050406030204" pitchFamily="18" charset="0"/>
                            </a:rPr>
                          </m:ctrlPr>
                        </m:sSubPr>
                        <m:e>
                          <m:r>
                            <m:rPr>
                              <m:sty m:val="p"/>
                            </m:rPr>
                            <a:rPr lang="en-US" i="0">
                              <a:latin typeface="Cambria Math" panose="02040503050406030204" pitchFamily="18" charset="0"/>
                            </a:rPr>
                            <m:t>month</m:t>
                          </m:r>
                        </m:e>
                        <m:sub>
                          <m:r>
                            <a:rPr lang="en-US" i="1">
                              <a:latin typeface="Cambria Math" panose="02040503050406030204" pitchFamily="18" charset="0"/>
                            </a:rPr>
                            <m:t>𝑡</m:t>
                          </m:r>
                        </m:sub>
                      </m:sSub>
                      <m:r>
                        <a:rPr lang="en-US" i="0">
                          <a:latin typeface="Cambria Math" panose="02040503050406030204" pitchFamily="18" charset="0"/>
                        </a:rPr>
                        <m:t>+</m:t>
                      </m:r>
                      <m:sSub>
                        <m:sSubPr>
                          <m:ctrlPr>
                            <a:rPr lang="en-US" i="1">
                              <a:latin typeface="Cambria Math" panose="02040503050406030204" pitchFamily="18" charset="0"/>
                            </a:rPr>
                          </m:ctrlPr>
                        </m:sSubPr>
                        <m:e>
                          <m:r>
                            <m:rPr>
                              <m:sty m:val="p"/>
                            </m:rPr>
                            <a:rPr lang="en-US" i="0">
                              <a:latin typeface="Cambria Math" panose="02040503050406030204" pitchFamily="18" charset="0"/>
                            </a:rPr>
                            <m:t>mkt</m:t>
                          </m:r>
                        </m:e>
                        <m:sub>
                          <m:r>
                            <a:rPr lang="en-US" i="1">
                              <a:latin typeface="Cambria Math" panose="02040503050406030204" pitchFamily="18" charset="0"/>
                            </a:rPr>
                            <m:t>𝑖</m:t>
                          </m:r>
                        </m:sub>
                      </m:sSub>
                      <m:r>
                        <a:rPr lang="en-US" i="0">
                          <a:latin typeface="Cambria Math" panose="02040503050406030204" pitchFamily="18" charset="0"/>
                        </a:rPr>
                        <m:t>+</m:t>
                      </m:r>
                      <m:sSub>
                        <m:sSubPr>
                          <m:ctrlPr>
                            <a:rPr lang="en-US" i="1">
                              <a:latin typeface="Cambria Math" panose="02040503050406030204" pitchFamily="18" charset="0"/>
                            </a:rPr>
                          </m:ctrlPr>
                        </m:sSubPr>
                        <m:e>
                          <m:r>
                            <m:rPr>
                              <m:sty m:val="p"/>
                            </m:rPr>
                            <a:rPr lang="en-US" i="0">
                              <a:latin typeface="Cambria Math" panose="02040503050406030204" pitchFamily="18" charset="0"/>
                            </a:rPr>
                            <m:t>ε</m:t>
                          </m:r>
                        </m:e>
                        <m:sub>
                          <m:r>
                            <a:rPr lang="en-US" i="1">
                              <a:latin typeface="Cambria Math" panose="02040503050406030204" pitchFamily="18" charset="0"/>
                            </a:rPr>
                            <m:t>𝑖𝑡</m:t>
                          </m:r>
                        </m:sub>
                      </m:sSub>
                    </m:oMath>
                  </m:oMathPara>
                </a14:m>
                <a:endParaRPr lang="en-US" dirty="0"/>
              </a:p>
            </p:txBody>
          </p:sp>
        </mc:Choice>
        <mc:Fallback xmlns="">
          <p:sp>
            <p:nvSpPr>
              <p:cNvPr id="4" name="Rectangle 3">
                <a:extLst>
                  <a:ext uri="{FF2B5EF4-FFF2-40B4-BE49-F238E27FC236}">
                    <a16:creationId xmlns:a16="http://schemas.microsoft.com/office/drawing/2014/main" id="{8F319B6E-1059-4EE7-AEBA-CEDAB22361CB}"/>
                  </a:ext>
                </a:extLst>
              </p:cNvPr>
              <p:cNvSpPr>
                <a:spLocks noRot="1" noChangeAspect="1" noMove="1" noResize="1" noEditPoints="1" noAdjustHandles="1" noChangeArrowheads="1" noChangeShapeType="1" noTextEdit="1"/>
              </p:cNvSpPr>
              <p:nvPr/>
            </p:nvSpPr>
            <p:spPr>
              <a:xfrm>
                <a:off x="320374" y="1040271"/>
                <a:ext cx="8823626" cy="381515"/>
              </a:xfrm>
              <a:prstGeom prst="rect">
                <a:avLst/>
              </a:prstGeom>
              <a:blipFill>
                <a:blip r:embed="rId2"/>
                <a:stretch>
                  <a:fillRect b="-1129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8A675A93-1838-400B-BDD0-8C16FBA9052E}"/>
                  </a:ext>
                </a:extLst>
              </p:cNvPr>
              <p:cNvSpPr/>
              <p:nvPr/>
            </p:nvSpPr>
            <p:spPr>
              <a:xfrm>
                <a:off x="682463" y="1888234"/>
                <a:ext cx="7325212" cy="1766509"/>
              </a:xfrm>
              <a:prstGeom prst="rect">
                <a:avLst/>
              </a:prstGeom>
            </p:spPr>
            <p:txBody>
              <a:bodyPr wrap="square">
                <a:spAutoFit/>
              </a:bodyPr>
              <a:lstStyle/>
              <a:p>
                <a:r>
                  <a:rPr lang="en-US" dirty="0" err="1">
                    <a:latin typeface="Times New Roman" panose="02020603050405020304" pitchFamily="18" charset="0"/>
                    <a:ea typeface="等线" panose="02010600030101010101" pitchFamily="2" charset="-122"/>
                  </a:rPr>
                  <a:t>Y</a:t>
                </a:r>
                <a:r>
                  <a:rPr lang="en-US" baseline="-25000" dirty="0" err="1">
                    <a:latin typeface="Times New Roman" panose="02020603050405020304" pitchFamily="18" charset="0"/>
                    <a:ea typeface="等线" panose="02010600030101010101" pitchFamily="2" charset="-122"/>
                  </a:rPr>
                  <a:t>it</a:t>
                </a:r>
                <a:r>
                  <a:rPr lang="en-US" dirty="0">
                    <a:latin typeface="Times New Roman" panose="02020603050405020304" pitchFamily="18" charset="0"/>
                    <a:ea typeface="等线" panose="02010600030101010101" pitchFamily="2" charset="-122"/>
                  </a:rPr>
                  <a:t> is price and price deviations at district </a:t>
                </a:r>
                <a:r>
                  <a:rPr lang="en-US" dirty="0" err="1">
                    <a:latin typeface="Times New Roman" panose="02020603050405020304" pitchFamily="18" charset="0"/>
                    <a:ea typeface="等线" panose="02010600030101010101" pitchFamily="2" charset="-122"/>
                  </a:rPr>
                  <a:t>i</a:t>
                </a:r>
                <a:r>
                  <a:rPr lang="en-US" dirty="0">
                    <a:latin typeface="Times New Roman" panose="02020603050405020304" pitchFamily="18" charset="0"/>
                    <a:ea typeface="等线" panose="02010600030101010101" pitchFamily="2" charset="-122"/>
                  </a:rPr>
                  <a:t> at time t</a:t>
                </a:r>
              </a:p>
              <a:p>
                <a14:m>
                  <m:oMath xmlns:m="http://schemas.openxmlformats.org/officeDocument/2006/math">
                    <m:sSub>
                      <m:sSubPr>
                        <m:ctrlPr>
                          <a:rPr lang="en-US" i="1">
                            <a:latin typeface="Cambria Math" panose="02040503050406030204" pitchFamily="18" charset="0"/>
                            <a:cs typeface="Times New Roman" panose="02020603050405020304" pitchFamily="18" charset="0"/>
                          </a:rPr>
                        </m:ctrlPr>
                      </m:sSubPr>
                      <m:e>
                        <m:r>
                          <m:rPr>
                            <m:sty m:val="p"/>
                          </m:rPr>
                          <a:rPr lang="en-US">
                            <a:latin typeface="Cambria Math" panose="02040503050406030204" pitchFamily="18" charset="0"/>
                            <a:ea typeface="等线" panose="02010600030101010101" pitchFamily="2" charset="-122"/>
                            <a:cs typeface="Times New Roman" panose="02020603050405020304" pitchFamily="18" charset="0"/>
                          </a:rPr>
                          <m:t>W</m:t>
                        </m:r>
                      </m:e>
                      <m:sub>
                        <m:r>
                          <a:rPr lang="en-US" i="1">
                            <a:latin typeface="Cambria Math" panose="02040503050406030204" pitchFamily="18" charset="0"/>
                            <a:ea typeface="等线" panose="02010600030101010101" pitchFamily="2" charset="-122"/>
                            <a:cs typeface="Times New Roman" panose="02020603050405020304" pitchFamily="18" charset="0"/>
                          </a:rPr>
                          <m:t>𝑖</m:t>
                        </m:r>
                        <m:r>
                          <a:rPr lang="en-US" i="1">
                            <a:latin typeface="Cambria Math" panose="02040503050406030204" pitchFamily="18" charset="0"/>
                            <a:ea typeface="等线" panose="02010600030101010101" pitchFamily="2" charset="-122"/>
                            <a:cs typeface="Times New Roman" panose="02020603050405020304" pitchFamily="18" charset="0"/>
                          </a:rPr>
                          <m:t>,</m:t>
                        </m:r>
                        <m:r>
                          <a:rPr lang="en-US" i="1">
                            <a:latin typeface="Cambria Math" panose="02040503050406030204" pitchFamily="18" charset="0"/>
                            <a:ea typeface="等线" panose="02010600030101010101" pitchFamily="2" charset="-122"/>
                            <a:cs typeface="Times New Roman" panose="02020603050405020304" pitchFamily="18" charset="0"/>
                          </a:rPr>
                          <m:t>𝑡</m:t>
                        </m:r>
                        <m:r>
                          <a:rPr lang="en-US" i="1">
                            <a:latin typeface="Cambria Math" panose="02040503050406030204" pitchFamily="18" charset="0"/>
                            <a:ea typeface="等线" panose="02010600030101010101" pitchFamily="2" charset="-122"/>
                            <a:cs typeface="Times New Roman" panose="02020603050405020304" pitchFamily="18" charset="0"/>
                          </a:rPr>
                          <m:t>−1</m:t>
                        </m:r>
                      </m:sub>
                    </m:sSub>
                  </m:oMath>
                </a14:m>
                <a:r>
                  <a:rPr lang="en-US" dirty="0">
                    <a:latin typeface="Times New Roman" panose="02020603050405020304" pitchFamily="18" charset="0"/>
                    <a:ea typeface="等线" panose="02010600030101010101" pitchFamily="2" charset="-122"/>
                  </a:rPr>
                  <a:t> is a vector of weather variables from the previous growing season</a:t>
                </a:r>
              </a:p>
              <a:p>
                <a:r>
                  <a:rPr lang="en-US" dirty="0" err="1">
                    <a:latin typeface="Times New Roman" panose="02020603050405020304" pitchFamily="18" charset="0"/>
                    <a:ea typeface="等线" panose="02010600030101010101" pitchFamily="2" charset="-122"/>
                  </a:rPr>
                  <a:t>X</a:t>
                </a:r>
                <a:r>
                  <a:rPr lang="en-US" baseline="-25000" dirty="0" err="1">
                    <a:latin typeface="Times New Roman" panose="02020603050405020304" pitchFamily="18" charset="0"/>
                    <a:ea typeface="等线" panose="02010600030101010101" pitchFamily="2" charset="-122"/>
                  </a:rPr>
                  <a:t>it</a:t>
                </a:r>
                <a:r>
                  <a:rPr lang="en-US" baseline="-25000" dirty="0">
                    <a:latin typeface="Times New Roman" panose="02020603050405020304" pitchFamily="18" charset="0"/>
                    <a:ea typeface="等线" panose="02010600030101010101" pitchFamily="2" charset="-122"/>
                  </a:rPr>
                  <a:t>  </a:t>
                </a:r>
                <a:r>
                  <a:rPr lang="en-US" dirty="0">
                    <a:latin typeface="Times New Roman" panose="02020603050405020304" pitchFamily="18" charset="0"/>
                    <a:ea typeface="等线" panose="02010600030101010101" pitchFamily="2" charset="-122"/>
                  </a:rPr>
                  <a:t>is a vector of other demand/supply shifter , and </a:t>
                </a:r>
                <a14:m>
                  <m:oMath xmlns:m="http://schemas.openxmlformats.org/officeDocument/2006/math">
                    <m:sSub>
                      <m:sSubPr>
                        <m:ctrlPr>
                          <a:rPr lang="en-US" i="1">
                            <a:latin typeface="Cambria Math" panose="02040503050406030204" pitchFamily="18" charset="0"/>
                          </a:rPr>
                        </m:ctrlPr>
                      </m:sSubPr>
                      <m:e>
                        <m:r>
                          <m:rPr>
                            <m:sty m:val="p"/>
                          </m:rPr>
                          <a:rPr lang="en-US">
                            <a:latin typeface="Cambria Math" panose="02040503050406030204" pitchFamily="18" charset="0"/>
                          </a:rPr>
                          <m:t>ε</m:t>
                        </m:r>
                      </m:e>
                      <m:sub>
                        <m:r>
                          <a:rPr lang="en-US" i="1">
                            <a:latin typeface="Cambria Math" panose="02040503050406030204" pitchFamily="18" charset="0"/>
                          </a:rPr>
                          <m:t>𝑖𝑡</m:t>
                        </m:r>
                      </m:sub>
                    </m:sSub>
                    <m:r>
                      <a:rPr lang="en-US" i="1">
                        <a:latin typeface="Cambria Math" panose="02040503050406030204" pitchFamily="18" charset="0"/>
                      </a:rPr>
                      <m:t> </m:t>
                    </m:r>
                  </m:oMath>
                </a14:m>
                <a:r>
                  <a:rPr lang="en-US" dirty="0">
                    <a:latin typeface="Times New Roman" panose="02020603050405020304" pitchFamily="18" charset="0"/>
                    <a:ea typeface="等线" panose="02010600030101010101" pitchFamily="2" charset="-122"/>
                  </a:rPr>
                  <a:t> is a random error term. </a:t>
                </a:r>
              </a:p>
              <a:p>
                <a:endParaRPr lang="en-US" dirty="0"/>
              </a:p>
              <a:p>
                <a:r>
                  <a:rPr lang="en-US" dirty="0"/>
                  <a:t>Following </a:t>
                </a:r>
                <a:r>
                  <a:rPr lang="en-US" dirty="0" err="1"/>
                  <a:t>Chapoto</a:t>
                </a:r>
                <a:r>
                  <a:rPr lang="en-US" dirty="0"/>
                  <a:t> and Jayne (2009)</a:t>
                </a:r>
              </a:p>
            </p:txBody>
          </p:sp>
        </mc:Choice>
        <mc:Fallback xmlns="">
          <p:sp>
            <p:nvSpPr>
              <p:cNvPr id="5" name="Rectangle 4">
                <a:extLst>
                  <a:ext uri="{FF2B5EF4-FFF2-40B4-BE49-F238E27FC236}">
                    <a16:creationId xmlns:a16="http://schemas.microsoft.com/office/drawing/2014/main" id="{8A675A93-1838-400B-BDD0-8C16FBA9052E}"/>
                  </a:ext>
                </a:extLst>
              </p:cNvPr>
              <p:cNvSpPr>
                <a:spLocks noRot="1" noChangeAspect="1" noMove="1" noResize="1" noEditPoints="1" noAdjustHandles="1" noChangeArrowheads="1" noChangeShapeType="1" noTextEdit="1"/>
              </p:cNvSpPr>
              <p:nvPr/>
            </p:nvSpPr>
            <p:spPr>
              <a:xfrm>
                <a:off x="682463" y="1888234"/>
                <a:ext cx="7325212" cy="1766509"/>
              </a:xfrm>
              <a:prstGeom prst="rect">
                <a:avLst/>
              </a:prstGeom>
              <a:blipFill>
                <a:blip r:embed="rId3"/>
                <a:stretch>
                  <a:fillRect l="-749" t="-2069" b="-4483"/>
                </a:stretch>
              </a:blipFill>
            </p:spPr>
            <p:txBody>
              <a:bodyPr/>
              <a:lstStyle/>
              <a:p>
                <a:r>
                  <a:rPr lang="en-US">
                    <a:noFill/>
                  </a:rPr>
                  <a:t> </a:t>
                </a:r>
              </a:p>
            </p:txBody>
          </p:sp>
        </mc:Fallback>
      </mc:AlternateContent>
    </p:spTree>
    <p:extLst>
      <p:ext uri="{BB962C8B-B14F-4D97-AF65-F5344CB8AC3E}">
        <p14:creationId xmlns:p14="http://schemas.microsoft.com/office/powerpoint/2010/main" val="2962929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82807"/>
            <a:ext cx="8917068" cy="6863417"/>
          </a:xfrm>
          <a:prstGeom prst="rect">
            <a:avLst/>
          </a:prstGeom>
          <a:noFill/>
        </p:spPr>
        <p:txBody>
          <a:bodyPr wrap="square" rtlCol="0">
            <a:spAutoFit/>
          </a:bodyPr>
          <a:lstStyle/>
          <a:p>
            <a:r>
              <a:rPr lang="en-US" sz="3200" dirty="0"/>
              <a:t>Endogeneity: Purchase</a:t>
            </a:r>
          </a:p>
          <a:p>
            <a:pPr marL="285750" indent="-285750">
              <a:buFont typeface="Arial" panose="020B0604020202020204" pitchFamily="34" charset="0"/>
              <a:buChar char="•"/>
            </a:pPr>
            <a:r>
              <a:rPr lang="en-US" sz="2400" dirty="0"/>
              <a:t>FRA targets explicitly areas that are predicted to be in surplus as locations for their purchases and possibly target more purchase in a bad year </a:t>
            </a:r>
          </a:p>
          <a:p>
            <a:pPr marL="285750" indent="-285750">
              <a:buFont typeface="Arial" panose="020B0604020202020204" pitchFamily="34" charset="0"/>
              <a:buChar char="•"/>
            </a:pPr>
            <a:endParaRPr lang="en-US" sz="2400" dirty="0"/>
          </a:p>
          <a:p>
            <a:pPr marL="742950" lvl="1" indent="-285750">
              <a:buFont typeface="Arial" panose="020B0604020202020204" pitchFamily="34" charset="0"/>
              <a:buChar char="•"/>
            </a:pPr>
            <a:r>
              <a:rPr lang="en-US" sz="2400" dirty="0"/>
              <a:t>Instrument for FRA purchases using FRA stated purchase behavior (purchase target directed by CFS prediction of harvest)</a:t>
            </a:r>
          </a:p>
          <a:p>
            <a:pPr marL="742950" lvl="1" indent="-285750">
              <a:buFont typeface="Arial" panose="020B0604020202020204" pitchFamily="34" charset="0"/>
              <a:buChar char="•"/>
            </a:pPr>
            <a:r>
              <a:rPr lang="en-US" sz="2400" dirty="0"/>
              <a:t>If not, FRA actions are correlated with changes in production over time and space. Overestimate the effect of FRA purchases on stabilizing the prices since FRA purchase are typically made in places of surplus maize and price tend to be more stable.   </a:t>
            </a:r>
          </a:p>
          <a:p>
            <a:pPr lvl="1"/>
            <a:endParaRPr lang="en-US" sz="2400" dirty="0"/>
          </a:p>
          <a:p>
            <a:endParaRPr lang="en-US" sz="2400" dirty="0"/>
          </a:p>
          <a:p>
            <a:r>
              <a:rPr lang="en-US" sz="2400" dirty="0"/>
              <a:t> </a:t>
            </a:r>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39689709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186885"/>
            <a:ext cx="8917068" cy="6678751"/>
          </a:xfrm>
          <a:prstGeom prst="rect">
            <a:avLst/>
          </a:prstGeom>
          <a:noFill/>
        </p:spPr>
        <p:txBody>
          <a:bodyPr wrap="square" rtlCol="0">
            <a:spAutoFit/>
          </a:bodyPr>
          <a:lstStyle/>
          <a:p>
            <a:r>
              <a:rPr lang="en-US" sz="3200" dirty="0"/>
              <a:t>Construction of IV: FRA Purchase</a:t>
            </a:r>
          </a:p>
          <a:p>
            <a:pPr marL="742950" lvl="1" indent="-285750">
              <a:buFont typeface="Arial" panose="020B0604020202020204" pitchFamily="34" charset="0"/>
              <a:buChar char="•"/>
            </a:pPr>
            <a:r>
              <a:rPr lang="en-US" dirty="0"/>
              <a:t>Predicted FRA purchases at district </a:t>
            </a:r>
            <a:r>
              <a:rPr lang="en-US" dirty="0" err="1"/>
              <a:t>i</a:t>
            </a:r>
            <a:r>
              <a:rPr lang="en-US" dirty="0"/>
              <a:t> at month t:</a:t>
            </a:r>
          </a:p>
          <a:p>
            <a:pPr lvl="2"/>
            <a:r>
              <a:rPr lang="en-US" dirty="0"/>
              <a:t>- Predicted national production of a certain year * Long-run average of district i’s share in the total national production * Average monthly shares of FRA purchase </a:t>
            </a:r>
          </a:p>
          <a:p>
            <a:pPr lvl="2"/>
            <a:r>
              <a:rPr lang="en-US" dirty="0"/>
              <a:t>(Predicted production and long-run average shares calculated from the Crop Forecast Survey )</a:t>
            </a:r>
          </a:p>
          <a:p>
            <a:pPr marL="742950" lvl="1" indent="-285750">
              <a:buFont typeface="Arial" panose="020B0604020202020204" pitchFamily="34" charset="0"/>
              <a:buChar char="•"/>
            </a:pPr>
            <a:r>
              <a:rPr lang="en-US" dirty="0"/>
              <a:t>Relevance  </a:t>
            </a:r>
          </a:p>
          <a:p>
            <a:pPr marL="1200150" lvl="2" indent="-285750">
              <a:buFont typeface="Arial" panose="020B0604020202020204" pitchFamily="34" charset="0"/>
              <a:buChar char="•"/>
            </a:pPr>
            <a:r>
              <a:rPr lang="en-US" dirty="0"/>
              <a:t> CFS is sampled to estimate national harvest and used as references for setting goals for FRA purchases and FRA purchase price</a:t>
            </a:r>
          </a:p>
          <a:p>
            <a:pPr marL="742950" lvl="1" indent="-285750">
              <a:buFont typeface="Arial" panose="020B0604020202020204" pitchFamily="34" charset="0"/>
              <a:buChar char="•"/>
            </a:pPr>
            <a:r>
              <a:rPr lang="en-US" dirty="0"/>
              <a:t>Argument around Exclusion Restriction</a:t>
            </a:r>
          </a:p>
          <a:p>
            <a:pPr marL="1200150" lvl="2" indent="-285750">
              <a:buFont typeface="Arial" panose="020B0604020202020204" pitchFamily="34" charset="0"/>
              <a:buChar char="•"/>
            </a:pPr>
            <a:r>
              <a:rPr lang="en-US" dirty="0"/>
              <a:t> Using long-run averages shares, not specific to a specific year’s harvest and hence not impacting the current local prices directly </a:t>
            </a:r>
          </a:p>
          <a:p>
            <a:pPr marL="1200150" lvl="2" indent="-285750">
              <a:buFont typeface="Arial" panose="020B0604020202020204" pitchFamily="34" charset="0"/>
              <a:buChar char="•"/>
            </a:pPr>
            <a:r>
              <a:rPr lang="en-US" dirty="0"/>
              <a:t> CFS estimate may not be accurate in terms of actual harvest and hence not strongly correlated with the current prices  </a:t>
            </a:r>
          </a:p>
          <a:p>
            <a:pPr marL="742950" lvl="1" indent="-285750">
              <a:buFont typeface="Arial" panose="020B0604020202020204" pitchFamily="34" charset="0"/>
              <a:buChar char="•"/>
            </a:pPr>
            <a:endParaRPr lang="en-US" dirty="0"/>
          </a:p>
          <a:p>
            <a:endParaRPr lang="en-US" sz="2400" dirty="0"/>
          </a:p>
          <a:p>
            <a:r>
              <a:rPr lang="en-US" sz="2400" dirty="0"/>
              <a:t> </a:t>
            </a:r>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15476870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186885"/>
            <a:ext cx="8917068" cy="6494085"/>
          </a:xfrm>
          <a:prstGeom prst="rect">
            <a:avLst/>
          </a:prstGeom>
          <a:noFill/>
        </p:spPr>
        <p:txBody>
          <a:bodyPr wrap="square" rtlCol="0">
            <a:spAutoFit/>
          </a:bodyPr>
          <a:lstStyle/>
          <a:p>
            <a:r>
              <a:rPr lang="en-US" sz="3200" dirty="0"/>
              <a:t>Endogeneity: Sales</a:t>
            </a:r>
          </a:p>
          <a:p>
            <a:pPr marL="285750" indent="-285750">
              <a:buFont typeface="Arial" panose="020B0604020202020204" pitchFamily="34" charset="0"/>
              <a:buChar char="•"/>
            </a:pPr>
            <a:r>
              <a:rPr lang="en-US" sz="2400" dirty="0"/>
              <a:t>A possible reverse causality exists as FRA tends to sell more maize when the price is higher. </a:t>
            </a:r>
          </a:p>
          <a:p>
            <a:r>
              <a:rPr lang="en-US" sz="2400" dirty="0"/>
              <a:t> </a:t>
            </a:r>
          </a:p>
          <a:p>
            <a:pPr marL="742950" lvl="1" indent="-285750">
              <a:buFont typeface="Arial" panose="020B0604020202020204" pitchFamily="34" charset="0"/>
              <a:buChar char="•"/>
            </a:pPr>
            <a:r>
              <a:rPr lang="en-US" sz="2400" dirty="0"/>
              <a:t>Instrument for FRA Sales using predicted </a:t>
            </a:r>
            <a:r>
              <a:rPr lang="en-US" altLang="zh-CN" sz="2400" dirty="0"/>
              <a:t>production</a:t>
            </a:r>
            <a:r>
              <a:rPr lang="en-US" sz="2400" dirty="0"/>
              <a:t> weighted by distance to nearby millers and number of millers and limit to months that sales tend to occur</a:t>
            </a:r>
          </a:p>
          <a:p>
            <a:pPr marL="742950" lvl="1" indent="-285750">
              <a:buFont typeface="Arial" panose="020B0604020202020204" pitchFamily="34" charset="0"/>
              <a:buChar char="•"/>
            </a:pPr>
            <a:r>
              <a:rPr lang="en-US" sz="2400" dirty="0"/>
              <a:t>Strip out annual * district variation where other policy might respond to local supply and demand</a:t>
            </a:r>
          </a:p>
          <a:p>
            <a:pPr marL="742950" lvl="1" indent="-285750">
              <a:buFont typeface="Arial" panose="020B0604020202020204" pitchFamily="34" charset="0"/>
              <a:buChar char="•"/>
            </a:pPr>
            <a:r>
              <a:rPr lang="en-US" sz="2400" dirty="0"/>
              <a:t>If not, the effects of sales would appear to increase prices   </a:t>
            </a:r>
          </a:p>
          <a:p>
            <a:pPr lvl="1"/>
            <a:endParaRPr lang="en-US" sz="2400" dirty="0"/>
          </a:p>
          <a:p>
            <a:endParaRPr lang="en-US" sz="2400" dirty="0"/>
          </a:p>
          <a:p>
            <a:r>
              <a:rPr lang="en-US" sz="2400" dirty="0"/>
              <a:t> </a:t>
            </a:r>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8422419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186885"/>
            <a:ext cx="8917068" cy="5847755"/>
          </a:xfrm>
          <a:prstGeom prst="rect">
            <a:avLst/>
          </a:prstGeom>
          <a:noFill/>
        </p:spPr>
        <p:txBody>
          <a:bodyPr wrap="square" rtlCol="0">
            <a:spAutoFit/>
          </a:bodyPr>
          <a:lstStyle/>
          <a:p>
            <a:r>
              <a:rPr lang="en-US" sz="3200" dirty="0"/>
              <a:t>Construction of IV: FRA Sales</a:t>
            </a:r>
          </a:p>
          <a:p>
            <a:pPr marL="742950" lvl="1" indent="-285750">
              <a:buFont typeface="Arial" panose="020B0604020202020204" pitchFamily="34" charset="0"/>
              <a:buChar char="•"/>
            </a:pPr>
            <a:r>
              <a:rPr lang="en-US" dirty="0"/>
              <a:t>Predicted FRA Sales at district </a:t>
            </a:r>
            <a:r>
              <a:rPr lang="en-US" dirty="0" err="1"/>
              <a:t>i</a:t>
            </a:r>
            <a:r>
              <a:rPr lang="en-US" dirty="0"/>
              <a:t> at month t:</a:t>
            </a:r>
          </a:p>
          <a:p>
            <a:pPr marL="1200150" lvl="2" indent="-285750">
              <a:buFontTx/>
              <a:buChar char="-"/>
            </a:pPr>
            <a:r>
              <a:rPr lang="en-US" dirty="0"/>
              <a:t>Predicted district i’s FRA stock of a certain year * Distance weights to nearby districts with millers * Average monthly shares of FRA Sales </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Relevance  </a:t>
            </a:r>
          </a:p>
          <a:p>
            <a:pPr marL="1200150" lvl="2" indent="-285750">
              <a:buFont typeface="Arial" panose="020B0604020202020204" pitchFamily="34" charset="0"/>
              <a:buChar char="•"/>
            </a:pPr>
            <a:r>
              <a:rPr lang="en-US" dirty="0"/>
              <a:t> Predicted FRA stock from CFS correlated with actual FRA stocks that a district has</a:t>
            </a:r>
          </a:p>
          <a:p>
            <a:pPr marL="742950" lvl="1" indent="-285750">
              <a:buFont typeface="Arial" panose="020B0604020202020204" pitchFamily="34" charset="0"/>
              <a:buChar char="•"/>
            </a:pPr>
            <a:r>
              <a:rPr lang="en-US" dirty="0"/>
              <a:t>Exclusion </a:t>
            </a:r>
          </a:p>
          <a:p>
            <a:pPr marL="1200150" lvl="2" indent="-285750">
              <a:buFont typeface="Arial" panose="020B0604020202020204" pitchFamily="34" charset="0"/>
              <a:buChar char="•"/>
            </a:pPr>
            <a:r>
              <a:rPr lang="en-US" dirty="0"/>
              <a:t>Distance to districts with milling companies don’t change, at least not in a few years </a:t>
            </a:r>
          </a:p>
          <a:p>
            <a:pPr marL="1200150" lvl="2" indent="-285750">
              <a:buFont typeface="Arial" panose="020B0604020202020204" pitchFamily="34" charset="0"/>
              <a:buChar char="•"/>
            </a:pPr>
            <a:r>
              <a:rPr lang="en-US" dirty="0"/>
              <a:t>Using long-run averages shares, not specific to a specific year’s harvest and hence not impacting the current local prices directly  </a:t>
            </a:r>
          </a:p>
          <a:p>
            <a:pPr lvl="2"/>
            <a:endParaRPr lang="en-US" dirty="0"/>
          </a:p>
          <a:p>
            <a:endParaRPr lang="en-US" sz="2400" dirty="0"/>
          </a:p>
          <a:p>
            <a:r>
              <a:rPr lang="en-US" sz="2400" dirty="0"/>
              <a:t> </a:t>
            </a:r>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17974794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186885"/>
            <a:ext cx="8917068" cy="6494085"/>
          </a:xfrm>
          <a:prstGeom prst="rect">
            <a:avLst/>
          </a:prstGeom>
          <a:noFill/>
        </p:spPr>
        <p:txBody>
          <a:bodyPr wrap="square" rtlCol="0">
            <a:spAutoFit/>
          </a:bodyPr>
          <a:lstStyle/>
          <a:p>
            <a:r>
              <a:rPr lang="en-US" sz="3200" dirty="0"/>
              <a:t>Endogeneity: Simultaneous policies</a:t>
            </a:r>
          </a:p>
          <a:p>
            <a:pPr marL="342900" indent="-342900">
              <a:buFont typeface="Arial" panose="020B0604020202020204" pitchFamily="34" charset="0"/>
              <a:buChar char="•"/>
            </a:pPr>
            <a:r>
              <a:rPr lang="en-US" sz="2400" dirty="0"/>
              <a:t>“It is practically impossible to separate stockholding policies from other domestic policies. Any government program that involves buying or releasing cereals leads to the creation of public stocks” (</a:t>
            </a:r>
            <a:r>
              <a:rPr lang="en-US" sz="2400" dirty="0" err="1"/>
              <a:t>Deuss</a:t>
            </a:r>
            <a:r>
              <a:rPr lang="en-US" sz="2400" dirty="0"/>
              <a:t> 2014)</a:t>
            </a:r>
          </a:p>
          <a:p>
            <a:pPr marL="342900" indent="-342900">
              <a:buFont typeface="Arial" panose="020B0604020202020204" pitchFamily="34" charset="0"/>
              <a:buChar char="•"/>
            </a:pPr>
            <a:r>
              <a:rPr lang="en-US" sz="2400" dirty="0"/>
              <a:t>Fertilizer Input Subsidy Program ,  Export Ban on maize, government initiated imports   </a:t>
            </a:r>
          </a:p>
          <a:p>
            <a:pPr marL="742950" lvl="1" indent="-285750">
              <a:buFont typeface="Arial" panose="020B0604020202020204" pitchFamily="34" charset="0"/>
              <a:buChar char="•"/>
            </a:pPr>
            <a:r>
              <a:rPr lang="en-US" sz="2400" dirty="0"/>
              <a:t>Mostly year-over-year variations</a:t>
            </a:r>
          </a:p>
          <a:p>
            <a:pPr marL="742950" lvl="1" indent="-285750">
              <a:buFont typeface="Arial" panose="020B0604020202020204" pitchFamily="34" charset="0"/>
              <a:buChar char="•"/>
            </a:pPr>
            <a:r>
              <a:rPr lang="en-US" sz="2400" dirty="0"/>
              <a:t>Removed by having the lagged price and agriculture-related weather shocks in the regression  </a:t>
            </a:r>
          </a:p>
          <a:p>
            <a:pPr lvl="1"/>
            <a:endParaRPr lang="en-US" sz="2400" dirty="0"/>
          </a:p>
          <a:p>
            <a:endParaRPr lang="en-US" sz="2400" dirty="0"/>
          </a:p>
          <a:p>
            <a:r>
              <a:rPr lang="en-US" sz="2400" dirty="0"/>
              <a:t> </a:t>
            </a:r>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333889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360045"/>
            <a:ext cx="8428482" cy="442341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F4C88E4F-B34C-4893-A743-76D48577ED72}"/>
              </a:ext>
            </a:extLst>
          </p:cNvPr>
          <p:cNvSpPr txBox="1"/>
          <p:nvPr/>
        </p:nvSpPr>
        <p:spPr>
          <a:xfrm>
            <a:off x="737527" y="423127"/>
            <a:ext cx="1868847" cy="677108"/>
          </a:xfrm>
          <a:prstGeom prst="rect">
            <a:avLst/>
          </a:prstGeom>
          <a:noFill/>
        </p:spPr>
        <p:txBody>
          <a:bodyPr wrap="square" rtlCol="0">
            <a:spAutoFit/>
          </a:bodyPr>
          <a:lstStyle/>
          <a:p>
            <a:r>
              <a:rPr lang="en-US" sz="2000" dirty="0"/>
              <a:t>Data</a:t>
            </a:r>
            <a:endParaRPr lang="en-US" dirty="0"/>
          </a:p>
          <a:p>
            <a:endParaRPr lang="en-US" dirty="0"/>
          </a:p>
        </p:txBody>
      </p:sp>
      <p:sp>
        <p:nvSpPr>
          <p:cNvPr id="7" name="Rectangle 6">
            <a:extLst>
              <a:ext uri="{FF2B5EF4-FFF2-40B4-BE49-F238E27FC236}">
                <a16:creationId xmlns:a16="http://schemas.microsoft.com/office/drawing/2014/main" id="{71B2CBC9-E6DF-4979-9860-22A8B9D28275}"/>
              </a:ext>
            </a:extLst>
          </p:cNvPr>
          <p:cNvSpPr/>
          <p:nvPr/>
        </p:nvSpPr>
        <p:spPr>
          <a:xfrm>
            <a:off x="500860" y="805612"/>
            <a:ext cx="2803870" cy="3754874"/>
          </a:xfrm>
          <a:prstGeom prst="rect">
            <a:avLst/>
          </a:prstGeom>
        </p:spPr>
        <p:txBody>
          <a:bodyPr wrap="square">
            <a:spAutoFit/>
          </a:bodyPr>
          <a:lstStyle/>
          <a:p>
            <a:pPr marL="285750" indent="-285750">
              <a:buFont typeface="Arial" panose="020B0604020202020204" pitchFamily="34" charset="0"/>
              <a:buChar char="•"/>
            </a:pPr>
            <a:r>
              <a:rPr lang="en-US" sz="1400" dirty="0">
                <a:ea typeface="等线" panose="02010600030101010101" pitchFamily="2" charset="-122"/>
              </a:rPr>
              <a:t>Monthly Zambia retail maize prices of 32 markets from Jan. 2003 to Dec. 2008</a:t>
            </a:r>
          </a:p>
          <a:p>
            <a:pPr marL="285750" indent="-285750">
              <a:buFont typeface="Arial" panose="020B0604020202020204" pitchFamily="34" charset="0"/>
              <a:buChar char="•"/>
            </a:pPr>
            <a:r>
              <a:rPr lang="en-US" sz="1400" dirty="0"/>
              <a:t>Annual Zambia FRA purchases from 2002 to 2009 by the district from the FRA, and monthly national </a:t>
            </a:r>
            <a:r>
              <a:rPr lang="en-US" altLang="zh-CN" sz="1400" dirty="0"/>
              <a:t>total purchase</a:t>
            </a:r>
            <a:endParaRPr lang="en-US" sz="1400" dirty="0"/>
          </a:p>
          <a:p>
            <a:pPr marL="285750" indent="-285750">
              <a:buFont typeface="Arial" panose="020B0604020202020204" pitchFamily="34" charset="0"/>
              <a:buChar char="•"/>
            </a:pPr>
            <a:r>
              <a:rPr lang="en-US" sz="1400" dirty="0">
                <a:ea typeface="等线" panose="02010600030101010101" pitchFamily="2" charset="-122"/>
              </a:rPr>
              <a:t>Monthly </a:t>
            </a:r>
            <a:r>
              <a:rPr lang="en-US" sz="1400" dirty="0"/>
              <a:t>national </a:t>
            </a:r>
            <a:r>
              <a:rPr lang="en-US" sz="1400" dirty="0">
                <a:ea typeface="等线" panose="02010600030101010101" pitchFamily="2" charset="-122"/>
              </a:rPr>
              <a:t>FRA sales from the FRA</a:t>
            </a:r>
          </a:p>
          <a:p>
            <a:pPr marL="285750" indent="-285750">
              <a:buFont typeface="Arial" panose="020B0604020202020204" pitchFamily="34" charset="0"/>
              <a:buChar char="•"/>
            </a:pPr>
            <a:r>
              <a:rPr lang="en-US" sz="1400" dirty="0"/>
              <a:t>Agriculturally-relevant precipitation from the Climate Hazards Group InfraRed Precipitation with Station (CHIRPS)</a:t>
            </a:r>
            <a:r>
              <a:rPr lang="en-US" sz="1400" dirty="0">
                <a:ea typeface="等线" panose="02010600030101010101" pitchFamily="2" charset="-122"/>
              </a:rPr>
              <a:t> </a:t>
            </a:r>
            <a:r>
              <a:rPr lang="en-US" sz="1400" dirty="0"/>
              <a:t>during the October–April growing season. </a:t>
            </a:r>
          </a:p>
          <a:p>
            <a:pPr marL="285750" indent="-285750">
              <a:buFont typeface="Arial" panose="020B0604020202020204" pitchFamily="34" charset="0"/>
              <a:buChar char="•"/>
            </a:pPr>
            <a:r>
              <a:rPr lang="en-US" sz="1400" dirty="0"/>
              <a:t> Temperature data from the African Drought Monitor</a:t>
            </a:r>
          </a:p>
        </p:txBody>
      </p:sp>
      <p:pic>
        <p:nvPicPr>
          <p:cNvPr id="2" name="Picture 1">
            <a:extLst>
              <a:ext uri="{FF2B5EF4-FFF2-40B4-BE49-F238E27FC236}">
                <a16:creationId xmlns:a16="http://schemas.microsoft.com/office/drawing/2014/main" id="{6A85CFFE-5180-49E4-94DC-C9C4BCE8EEF2}"/>
              </a:ext>
            </a:extLst>
          </p:cNvPr>
          <p:cNvPicPr>
            <a:picLocks noChangeAspect="1"/>
          </p:cNvPicPr>
          <p:nvPr/>
        </p:nvPicPr>
        <p:blipFill>
          <a:blip r:embed="rId2"/>
          <a:stretch>
            <a:fillRect/>
          </a:stretch>
        </p:blipFill>
        <p:spPr>
          <a:xfrm>
            <a:off x="3096152" y="965499"/>
            <a:ext cx="5487515" cy="3594987"/>
          </a:xfrm>
          <a:prstGeom prst="rect">
            <a:avLst/>
          </a:prstGeom>
        </p:spPr>
      </p:pic>
    </p:spTree>
    <p:extLst>
      <p:ext uri="{BB962C8B-B14F-4D97-AF65-F5344CB8AC3E}">
        <p14:creationId xmlns:p14="http://schemas.microsoft.com/office/powerpoint/2010/main" val="2506843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510167" cy="51435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91993A6-595C-42DB-9FED-A2596D1A4262}"/>
              </a:ext>
            </a:extLst>
          </p:cNvPr>
          <p:cNvSpPr txBox="1"/>
          <p:nvPr/>
        </p:nvSpPr>
        <p:spPr>
          <a:xfrm>
            <a:off x="480060" y="1555772"/>
            <a:ext cx="2064265" cy="2031956"/>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defTabSz="914400">
              <a:lnSpc>
                <a:spcPct val="90000"/>
              </a:lnSpc>
              <a:spcBef>
                <a:spcPct val="0"/>
              </a:spcBef>
              <a:spcAft>
                <a:spcPts val="600"/>
              </a:spcAft>
            </a:pPr>
            <a:r>
              <a:rPr lang="en-US" sz="2000" kern="1200">
                <a:solidFill>
                  <a:srgbClr val="FFFFFF"/>
                </a:solidFill>
                <a:latin typeface="+mj-lt"/>
                <a:ea typeface="+mj-ea"/>
                <a:cs typeface="+mj-cs"/>
              </a:rPr>
              <a:t>Price Regressions</a:t>
            </a:r>
          </a:p>
          <a:p>
            <a:pPr algn="ctr" defTabSz="914400">
              <a:lnSpc>
                <a:spcPct val="90000"/>
              </a:lnSpc>
              <a:spcBef>
                <a:spcPct val="0"/>
              </a:spcBef>
              <a:spcAft>
                <a:spcPts val="600"/>
              </a:spcAft>
            </a:pPr>
            <a:endParaRPr lang="en-US" sz="2000" kern="1200">
              <a:solidFill>
                <a:srgbClr val="FFFFFF"/>
              </a:solidFill>
              <a:latin typeface="+mj-lt"/>
              <a:ea typeface="+mj-ea"/>
              <a:cs typeface="+mj-cs"/>
            </a:endParaRPr>
          </a:p>
        </p:txBody>
      </p:sp>
      <p:pic>
        <p:nvPicPr>
          <p:cNvPr id="4" name="Picture 3">
            <a:extLst>
              <a:ext uri="{FF2B5EF4-FFF2-40B4-BE49-F238E27FC236}">
                <a16:creationId xmlns:a16="http://schemas.microsoft.com/office/drawing/2014/main" id="{B0AAEE61-621C-436C-9BA9-97CFF057F1C5}"/>
              </a:ext>
            </a:extLst>
          </p:cNvPr>
          <p:cNvPicPr>
            <a:picLocks noChangeAspect="1"/>
          </p:cNvPicPr>
          <p:nvPr/>
        </p:nvPicPr>
        <p:blipFill>
          <a:blip r:embed="rId3"/>
          <a:stretch>
            <a:fillRect/>
          </a:stretch>
        </p:blipFill>
        <p:spPr>
          <a:xfrm>
            <a:off x="3176425" y="621016"/>
            <a:ext cx="5487515" cy="3998833"/>
          </a:xfrm>
          <a:prstGeom prst="rect">
            <a:avLst/>
          </a:prstGeom>
        </p:spPr>
      </p:pic>
    </p:spTree>
    <p:extLst>
      <p:ext uri="{BB962C8B-B14F-4D97-AF65-F5344CB8AC3E}">
        <p14:creationId xmlns:p14="http://schemas.microsoft.com/office/powerpoint/2010/main" val="551730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7DC5D3-9E6D-49C0-A35D-F3BBEF9118A2}"/>
              </a:ext>
            </a:extLst>
          </p:cNvPr>
          <p:cNvSpPr txBox="1"/>
          <p:nvPr/>
        </p:nvSpPr>
        <p:spPr>
          <a:xfrm>
            <a:off x="166861" y="86767"/>
            <a:ext cx="8836975" cy="4862870"/>
          </a:xfrm>
          <a:prstGeom prst="rect">
            <a:avLst/>
          </a:prstGeom>
          <a:noFill/>
        </p:spPr>
        <p:txBody>
          <a:bodyPr wrap="square" rtlCol="0">
            <a:spAutoFit/>
          </a:bodyPr>
          <a:lstStyle/>
          <a:p>
            <a:r>
              <a:rPr lang="en-US" sz="2800" dirty="0">
                <a:latin typeface="+mj-lt"/>
                <a:cs typeface="Arial" panose="020B0604020202020204" pitchFamily="34" charset="0"/>
              </a:rPr>
              <a:t>Research Question:</a:t>
            </a:r>
          </a:p>
          <a:p>
            <a:pPr marL="285750" indent="-285750">
              <a:buFont typeface="Arial" panose="020B0604020202020204" pitchFamily="34" charset="0"/>
              <a:buChar char="•"/>
            </a:pPr>
            <a:r>
              <a:rPr lang="en-US" sz="2800" dirty="0">
                <a:cs typeface="Arial" panose="020B0604020202020204" pitchFamily="34" charset="0"/>
              </a:rPr>
              <a:t>Are stockholding policies effective in stabilizing grain prices ?</a:t>
            </a:r>
          </a:p>
          <a:p>
            <a:pPr marL="285750" indent="-285750">
              <a:buFont typeface="Arial" panose="020B0604020202020204" pitchFamily="34" charset="0"/>
              <a:buChar char="•"/>
            </a:pPr>
            <a:r>
              <a:rPr lang="en-GB" sz="2000" dirty="0">
                <a:cs typeface="Arial" panose="020B0604020202020204" pitchFamily="34" charset="0"/>
              </a:rPr>
              <a:t>Households are vulnerable to price hikes for staple commodities. Volatile food prices can bring about economic and </a:t>
            </a:r>
            <a:r>
              <a:rPr lang="en-US" sz="2000" dirty="0">
                <a:cs typeface="Arial" panose="020B0604020202020204" pitchFamily="34" charset="0"/>
              </a:rPr>
              <a:t>civil unrest </a:t>
            </a:r>
            <a:r>
              <a:rPr lang="en-GB" sz="2000" dirty="0">
                <a:cs typeface="Arial" panose="020B0604020202020204" pitchFamily="34" charset="0"/>
              </a:rPr>
              <a:t>( Bellemare 2015; </a:t>
            </a:r>
            <a:r>
              <a:rPr lang="en-GB" sz="2000" dirty="0" err="1">
                <a:cs typeface="Arial" panose="020B0604020202020204" pitchFamily="34" charset="0"/>
              </a:rPr>
              <a:t>Fjelde</a:t>
            </a:r>
            <a:r>
              <a:rPr lang="en-GB" sz="2000" dirty="0">
                <a:cs typeface="Arial" panose="020B0604020202020204" pitchFamily="34" charset="0"/>
              </a:rPr>
              <a:t> 2014; Weinberg and Bakker 2015)</a:t>
            </a:r>
          </a:p>
          <a:p>
            <a:pPr marL="285750" indent="-285750">
              <a:buFont typeface="Arial" panose="020B0604020202020204" pitchFamily="34" charset="0"/>
              <a:buChar char="•"/>
            </a:pPr>
            <a:r>
              <a:rPr lang="en-GB" sz="2000" dirty="0">
                <a:cs typeface="Arial" panose="020B0604020202020204" pitchFamily="34" charset="0"/>
              </a:rPr>
              <a:t>Many developing countries have intervened in their domestic agricultural markets to stabilize food prices to prevent shocks from </a:t>
            </a:r>
            <a:r>
              <a:rPr lang="en-GB" dirty="0"/>
              <a:t>domestic production and from the international price movement (Minot 2011). </a:t>
            </a:r>
          </a:p>
          <a:p>
            <a:pPr marL="285750" indent="-285750">
              <a:buFont typeface="Arial" panose="020B0604020202020204" pitchFamily="34" charset="0"/>
              <a:buChar char="•"/>
            </a:pPr>
            <a:r>
              <a:rPr lang="en-US" dirty="0"/>
              <a:t>Not limited to emergency reserves</a:t>
            </a:r>
            <a:r>
              <a:rPr lang="en-GB" sz="2000" dirty="0">
                <a:cs typeface="Arial" panose="020B0604020202020204" pitchFamily="34" charset="0"/>
              </a:rPr>
              <a:t> </a:t>
            </a:r>
            <a:r>
              <a:rPr lang="en-US" sz="2000" dirty="0">
                <a:cs typeface="Arial" panose="020B0604020202020204" pitchFamily="34" charset="0"/>
              </a:rPr>
              <a:t>but as long-term </a:t>
            </a:r>
            <a:r>
              <a:rPr lang="en-US" dirty="0"/>
              <a:t>food self-sufficiency policies (Calpe 2017) </a:t>
            </a:r>
          </a:p>
          <a:p>
            <a:pPr marL="285750" indent="-285750">
              <a:buFont typeface="Arial" panose="020B0604020202020204" pitchFamily="34" charset="0"/>
              <a:buChar char="•"/>
            </a:pPr>
            <a:r>
              <a:rPr lang="en-US" sz="2000" dirty="0"/>
              <a:t>Stockholding re-emerged in the early 2000s and again dominant players in African grain markets (Jayne, 2012)</a:t>
            </a:r>
            <a:endParaRPr lang="en-US" sz="2000" dirty="0">
              <a:cs typeface="Arial" panose="020B0604020202020204" pitchFamily="34" charset="0"/>
            </a:endParaRPr>
          </a:p>
          <a:p>
            <a:endParaRPr lang="en-US" sz="3000" dirty="0">
              <a:cs typeface="Arial" panose="020B0604020202020204" pitchFamily="34" charset="0"/>
            </a:endParaRPr>
          </a:p>
        </p:txBody>
      </p:sp>
    </p:spTree>
    <p:extLst>
      <p:ext uri="{BB962C8B-B14F-4D97-AF65-F5344CB8AC3E}">
        <p14:creationId xmlns:p14="http://schemas.microsoft.com/office/powerpoint/2010/main" val="29675125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510167" cy="51435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91993A6-595C-42DB-9FED-A2596D1A4262}"/>
              </a:ext>
            </a:extLst>
          </p:cNvPr>
          <p:cNvSpPr txBox="1"/>
          <p:nvPr/>
        </p:nvSpPr>
        <p:spPr>
          <a:xfrm>
            <a:off x="480060" y="1555772"/>
            <a:ext cx="2064265" cy="2031956"/>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defTabSz="914400">
              <a:lnSpc>
                <a:spcPct val="90000"/>
              </a:lnSpc>
              <a:spcBef>
                <a:spcPct val="0"/>
              </a:spcBef>
              <a:spcAft>
                <a:spcPts val="600"/>
              </a:spcAft>
            </a:pPr>
            <a:r>
              <a:rPr lang="en-US" sz="2000" kern="1200" dirty="0">
                <a:solidFill>
                  <a:srgbClr val="FFFFFF"/>
                </a:solidFill>
                <a:latin typeface="+mj-lt"/>
                <a:ea typeface="+mj-ea"/>
                <a:cs typeface="+mj-cs"/>
              </a:rPr>
              <a:t>Price Deviation Regressions</a:t>
            </a:r>
          </a:p>
          <a:p>
            <a:pPr algn="ctr" defTabSz="914400">
              <a:lnSpc>
                <a:spcPct val="90000"/>
              </a:lnSpc>
              <a:spcBef>
                <a:spcPct val="0"/>
              </a:spcBef>
              <a:spcAft>
                <a:spcPts val="600"/>
              </a:spcAft>
            </a:pPr>
            <a:endParaRPr lang="en-US" sz="2000" kern="1200" dirty="0">
              <a:solidFill>
                <a:srgbClr val="FFFFFF"/>
              </a:solidFill>
              <a:latin typeface="+mj-lt"/>
              <a:ea typeface="+mj-ea"/>
              <a:cs typeface="+mj-cs"/>
            </a:endParaRPr>
          </a:p>
        </p:txBody>
      </p:sp>
      <p:pic>
        <p:nvPicPr>
          <p:cNvPr id="4" name="Picture 3">
            <a:extLst>
              <a:ext uri="{FF2B5EF4-FFF2-40B4-BE49-F238E27FC236}">
                <a16:creationId xmlns:a16="http://schemas.microsoft.com/office/drawing/2014/main" id="{D5B6103E-D8C4-4581-99DA-F4005DF9B9E6}"/>
              </a:ext>
            </a:extLst>
          </p:cNvPr>
          <p:cNvPicPr>
            <a:picLocks noChangeAspect="1"/>
          </p:cNvPicPr>
          <p:nvPr/>
        </p:nvPicPr>
        <p:blipFill>
          <a:blip r:embed="rId3"/>
          <a:stretch>
            <a:fillRect/>
          </a:stretch>
        </p:blipFill>
        <p:spPr>
          <a:xfrm>
            <a:off x="2730593" y="710221"/>
            <a:ext cx="5717708" cy="4166578"/>
          </a:xfrm>
          <a:prstGeom prst="rect">
            <a:avLst/>
          </a:prstGeom>
        </p:spPr>
      </p:pic>
    </p:spTree>
    <p:extLst>
      <p:ext uri="{BB962C8B-B14F-4D97-AF65-F5344CB8AC3E}">
        <p14:creationId xmlns:p14="http://schemas.microsoft.com/office/powerpoint/2010/main" val="1739420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4C307A-AA1D-4B08-BE05-FA87A7699693}"/>
              </a:ext>
            </a:extLst>
          </p:cNvPr>
          <p:cNvSpPr txBox="1"/>
          <p:nvPr/>
        </p:nvSpPr>
        <p:spPr>
          <a:xfrm>
            <a:off x="347072" y="159421"/>
            <a:ext cx="8449856" cy="4647426"/>
          </a:xfrm>
          <a:prstGeom prst="rect">
            <a:avLst/>
          </a:prstGeom>
          <a:noFill/>
        </p:spPr>
        <p:txBody>
          <a:bodyPr wrap="square" rtlCol="0">
            <a:spAutoFit/>
          </a:bodyPr>
          <a:lstStyle/>
          <a:p>
            <a:r>
              <a:rPr lang="en-US" sz="2800" dirty="0">
                <a:cs typeface="Arial" panose="020B0604020202020204" pitchFamily="34" charset="0"/>
              </a:rPr>
              <a:t>Results:</a:t>
            </a:r>
          </a:p>
          <a:p>
            <a:pPr marL="285750" indent="-285750">
              <a:buFont typeface="Arial" panose="020B0604020202020204" pitchFamily="34" charset="0"/>
              <a:buChar char="•"/>
            </a:pPr>
            <a:r>
              <a:rPr lang="en-US" sz="2400" dirty="0">
                <a:cs typeface="Arial" panose="020B0604020202020204" pitchFamily="34" charset="0"/>
              </a:rPr>
              <a:t>Controlling for other policies in place, we find evidence of stabilizing effects of FRA activities on retail prices in the major district markets (1%-4% decrease through FRA sales). </a:t>
            </a:r>
          </a:p>
          <a:p>
            <a:pPr marL="285750" indent="-285750">
              <a:buFont typeface="Arial" panose="020B0604020202020204" pitchFamily="34" charset="0"/>
              <a:buChar char="•"/>
            </a:pPr>
            <a:endParaRPr lang="en-US" sz="2400" dirty="0">
              <a:cs typeface="Arial" panose="020B0604020202020204" pitchFamily="34" charset="0"/>
            </a:endParaRPr>
          </a:p>
          <a:p>
            <a:pPr marL="285750" indent="-285750">
              <a:buFont typeface="Arial" panose="020B0604020202020204" pitchFamily="34" charset="0"/>
              <a:buChar char="•"/>
            </a:pPr>
            <a:r>
              <a:rPr lang="en-US" sz="2400" dirty="0">
                <a:cs typeface="Arial" panose="020B0604020202020204" pitchFamily="34" charset="0"/>
              </a:rPr>
              <a:t>FRA purchases raise local prices for surplus maize producers during the time of harvest ( 1%-3% increase in price for an average amount of FRA purchase)</a:t>
            </a:r>
          </a:p>
          <a:p>
            <a:pPr marL="285750" indent="-285750">
              <a:buFont typeface="Arial" panose="020B0604020202020204" pitchFamily="34" charset="0"/>
              <a:buChar char="•"/>
            </a:pPr>
            <a:endParaRPr lang="en-US" sz="2400" dirty="0">
              <a:cs typeface="Arial" panose="020B0604020202020204" pitchFamily="34" charset="0"/>
            </a:endParaRPr>
          </a:p>
          <a:p>
            <a:pPr marL="285750" indent="-285750">
              <a:buFont typeface="Arial" panose="020B0604020202020204" pitchFamily="34" charset="0"/>
              <a:buChar char="•"/>
            </a:pPr>
            <a:r>
              <a:rPr lang="en-US" sz="2400" dirty="0">
                <a:cs typeface="Arial" panose="020B0604020202020204" pitchFamily="34" charset="0"/>
              </a:rPr>
              <a:t>FRA sales help to lower the price during the lean seasons.</a:t>
            </a:r>
          </a:p>
          <a:p>
            <a:r>
              <a:rPr lang="en-US" sz="2400" dirty="0">
                <a:cs typeface="Arial" panose="020B0604020202020204" pitchFamily="34" charset="0"/>
              </a:rPr>
              <a:t>( 0.7%-7% decrease in price for an average amount of FRA purchase)   </a:t>
            </a:r>
          </a:p>
          <a:p>
            <a:endParaRPr lang="en-US" sz="2800" dirty="0">
              <a:cs typeface="Arial" panose="020B0604020202020204" pitchFamily="34" charset="0"/>
            </a:endParaRPr>
          </a:p>
        </p:txBody>
      </p:sp>
    </p:spTree>
    <p:extLst>
      <p:ext uri="{BB962C8B-B14F-4D97-AF65-F5344CB8AC3E}">
        <p14:creationId xmlns:p14="http://schemas.microsoft.com/office/powerpoint/2010/main" val="33842994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186885"/>
            <a:ext cx="8917068" cy="6124754"/>
          </a:xfrm>
          <a:prstGeom prst="rect">
            <a:avLst/>
          </a:prstGeom>
          <a:noFill/>
        </p:spPr>
        <p:txBody>
          <a:bodyPr wrap="square" rtlCol="0">
            <a:spAutoFit/>
          </a:bodyPr>
          <a:lstStyle/>
          <a:p>
            <a:r>
              <a:rPr lang="en-US" sz="3200" dirty="0"/>
              <a:t>Other things to consider…</a:t>
            </a:r>
          </a:p>
          <a:p>
            <a:pPr marL="285750" indent="-285750">
              <a:buFont typeface="Arial" panose="020B0604020202020204" pitchFamily="34" charset="0"/>
              <a:buChar char="•"/>
            </a:pPr>
            <a:r>
              <a:rPr lang="en-US" sz="2400" dirty="0"/>
              <a:t> Management and transparency: late payment</a:t>
            </a:r>
          </a:p>
          <a:p>
            <a:pPr marL="285750" indent="-285750">
              <a:buFont typeface="Arial" panose="020B0604020202020204" pitchFamily="34" charset="0"/>
              <a:buChar char="•"/>
            </a:pPr>
            <a:r>
              <a:rPr lang="en-US" sz="2400" dirty="0"/>
              <a:t> Fiscal impact: worth </a:t>
            </a:r>
            <a:r>
              <a:rPr lang="en-US" altLang="zh-CN" sz="2400" dirty="0"/>
              <a:t>it ?</a:t>
            </a:r>
            <a:endParaRPr lang="en-US" sz="2400" dirty="0"/>
          </a:p>
          <a:p>
            <a:pPr marL="285750" indent="-285750">
              <a:buFont typeface="Arial" panose="020B0604020202020204" pitchFamily="34" charset="0"/>
              <a:buChar char="•"/>
            </a:pPr>
            <a:r>
              <a:rPr lang="en-US" sz="2400" dirty="0"/>
              <a:t> Opportunity cost in investing other programs</a:t>
            </a:r>
          </a:p>
          <a:p>
            <a:pPr marL="285750" indent="-285750">
              <a:buFont typeface="Arial" panose="020B0604020202020204" pitchFamily="34" charset="0"/>
              <a:buChar char="•"/>
            </a:pPr>
            <a:r>
              <a:rPr lang="en-US" sz="2400" dirty="0"/>
              <a:t> Crowding out of the private sector: government face a bigger role, and then more pressure on the budget</a:t>
            </a:r>
          </a:p>
          <a:p>
            <a:pPr marL="285750" indent="-285750">
              <a:buFont typeface="Arial" panose="020B0604020202020204" pitchFamily="34" charset="0"/>
              <a:buChar char="•"/>
            </a:pPr>
            <a:r>
              <a:rPr lang="en-US" sz="2400" dirty="0"/>
              <a:t> International spillovers:  for large country, generates nervousness on the international markets; for small country, impact neighboring countries</a:t>
            </a:r>
          </a:p>
          <a:p>
            <a:pPr lvl="1"/>
            <a:endParaRPr lang="en-US" sz="2400" dirty="0"/>
          </a:p>
          <a:p>
            <a:endParaRPr lang="en-US" sz="2400" dirty="0"/>
          </a:p>
          <a:p>
            <a:r>
              <a:rPr lang="en-US" sz="2400" dirty="0"/>
              <a:t> </a:t>
            </a:r>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1092302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186885"/>
            <a:ext cx="8917068" cy="4647426"/>
          </a:xfrm>
          <a:prstGeom prst="rect">
            <a:avLst/>
          </a:prstGeom>
          <a:noFill/>
        </p:spPr>
        <p:txBody>
          <a:bodyPr wrap="square" rtlCol="0">
            <a:spAutoFit/>
          </a:bodyPr>
          <a:lstStyle/>
          <a:p>
            <a:r>
              <a:rPr lang="en-US" sz="3200" dirty="0"/>
              <a:t>Other things to consider…</a:t>
            </a:r>
          </a:p>
          <a:p>
            <a:pPr marL="285750" indent="-285750">
              <a:buFont typeface="Arial" panose="020B0604020202020204" pitchFamily="34" charset="0"/>
              <a:buChar char="•"/>
            </a:pPr>
            <a:r>
              <a:rPr lang="en-US" sz="2400" dirty="0"/>
              <a:t>Spatial lag</a:t>
            </a:r>
          </a:p>
          <a:p>
            <a:pPr marL="285750" indent="-285750">
              <a:buFont typeface="Arial" panose="020B0604020202020204" pitchFamily="34" charset="0"/>
              <a:buChar char="•"/>
            </a:pPr>
            <a:r>
              <a:rPr lang="en-US" sz="2400"/>
              <a:t>Transportation </a:t>
            </a:r>
            <a:r>
              <a:rPr lang="en-US" sz="2400" dirty="0"/>
              <a:t>cost </a:t>
            </a:r>
          </a:p>
          <a:p>
            <a:pPr marL="285750" indent="-285750">
              <a:buFont typeface="Arial" panose="020B0604020202020204" pitchFamily="34" charset="0"/>
              <a:buChar char="•"/>
            </a:pPr>
            <a:r>
              <a:rPr lang="en-US" sz="2400" dirty="0"/>
              <a:t>Robustness checks  </a:t>
            </a:r>
          </a:p>
          <a:p>
            <a:pPr marL="742950" lvl="1" indent="-285750">
              <a:buFont typeface="Arial" panose="020B0604020202020204" pitchFamily="34" charset="0"/>
              <a:buChar char="•"/>
            </a:pPr>
            <a:r>
              <a:rPr lang="en-US" sz="2400" dirty="0"/>
              <a:t> Subset samples : by region, by distance </a:t>
            </a:r>
          </a:p>
          <a:p>
            <a:pPr marL="285750" indent="-285750">
              <a:buFont typeface="Arial" panose="020B0604020202020204" pitchFamily="34" charset="0"/>
              <a:buChar char="•"/>
            </a:pPr>
            <a:endParaRPr lang="en-US" sz="2400" dirty="0"/>
          </a:p>
          <a:p>
            <a:endParaRPr lang="en-US" sz="2400" dirty="0"/>
          </a:p>
          <a:p>
            <a:r>
              <a:rPr lang="en-US" sz="2400" dirty="0"/>
              <a:t> </a:t>
            </a:r>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19194180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0" y="2023119"/>
            <a:ext cx="8917068" cy="3539430"/>
          </a:xfrm>
          <a:prstGeom prst="rect">
            <a:avLst/>
          </a:prstGeom>
          <a:noFill/>
        </p:spPr>
        <p:txBody>
          <a:bodyPr wrap="square" rtlCol="0">
            <a:spAutoFit/>
          </a:bodyPr>
          <a:lstStyle/>
          <a:p>
            <a:pPr algn="ctr"/>
            <a:r>
              <a:rPr lang="en-US" sz="3200" dirty="0"/>
              <a:t>Thank you !</a:t>
            </a:r>
          </a:p>
          <a:p>
            <a:pPr algn="ctr"/>
            <a:endParaRPr lang="en-US" sz="3200" dirty="0"/>
          </a:p>
          <a:p>
            <a:pPr algn="ctr"/>
            <a:r>
              <a:rPr lang="en-US" sz="3200" dirty="0"/>
              <a:t> </a:t>
            </a:r>
          </a:p>
          <a:p>
            <a:pPr algn="ctr"/>
            <a:endParaRPr lang="en-US" sz="3200" dirty="0"/>
          </a:p>
          <a:p>
            <a:pPr algn="ctr"/>
            <a:endParaRPr lang="en-US" sz="3200" dirty="0"/>
          </a:p>
          <a:p>
            <a:pPr algn="ctr"/>
            <a:endParaRPr lang="en-US" sz="3200" dirty="0"/>
          </a:p>
          <a:p>
            <a:pPr algn="ctr"/>
            <a:endParaRPr lang="en-US" sz="3200" dirty="0"/>
          </a:p>
        </p:txBody>
      </p:sp>
    </p:spTree>
    <p:extLst>
      <p:ext uri="{BB962C8B-B14F-4D97-AF65-F5344CB8AC3E}">
        <p14:creationId xmlns:p14="http://schemas.microsoft.com/office/powerpoint/2010/main" val="940116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186885"/>
            <a:ext cx="8917068" cy="4647426"/>
          </a:xfrm>
          <a:prstGeom prst="rect">
            <a:avLst/>
          </a:prstGeom>
          <a:noFill/>
        </p:spPr>
        <p:txBody>
          <a:bodyPr wrap="square" rtlCol="0">
            <a:spAutoFit/>
          </a:bodyPr>
          <a:lstStyle/>
          <a:p>
            <a:r>
              <a:rPr lang="en-US" sz="3200" dirty="0"/>
              <a:t>Background</a:t>
            </a:r>
          </a:p>
          <a:p>
            <a:endParaRPr lang="en-US" sz="2400" dirty="0"/>
          </a:p>
          <a:p>
            <a:pPr marL="285750" indent="-285750">
              <a:buFont typeface="Arial" panose="020B0604020202020204" pitchFamily="34" charset="0"/>
              <a:buChar char="•"/>
            </a:pPr>
            <a:r>
              <a:rPr lang="en-US" sz="2400" dirty="0"/>
              <a:t>Established in 1996, the FRA purchases substantial maize from small households in various geographic regions since the 2003/04 marketing year </a:t>
            </a:r>
            <a:endParaRPr lang="en-US" sz="3200" dirty="0"/>
          </a:p>
          <a:p>
            <a:pPr marL="285750" indent="-285750">
              <a:buFont typeface="Arial" panose="020B0604020202020204" pitchFamily="34" charset="0"/>
              <a:buChar char="•"/>
            </a:pPr>
            <a:r>
              <a:rPr lang="en-US" sz="2400" dirty="0"/>
              <a:t>As a parastatal strategic food reserve/maize marketing board, has become the country’s dominant buyer of smallholder maize</a:t>
            </a:r>
          </a:p>
          <a:p>
            <a:pPr marL="285750" indent="-285750">
              <a:buFont typeface="Arial" panose="020B0604020202020204" pitchFamily="34" charset="0"/>
              <a:buChar char="•"/>
            </a:pPr>
            <a:r>
              <a:rPr lang="en-US" sz="2400" dirty="0"/>
              <a:t>However, the stock building comes at a considerable financial cost. The procurement and selling of maize at subsidized prices along with the input subsidies account for over 43% of the total agricultural budget (</a:t>
            </a:r>
            <a:r>
              <a:rPr lang="en-US" sz="2400" dirty="0" err="1"/>
              <a:t>Nkonde</a:t>
            </a:r>
            <a:r>
              <a:rPr lang="en-US" sz="2400" dirty="0"/>
              <a:t> et al. 2011 ).</a:t>
            </a:r>
          </a:p>
          <a:p>
            <a:endParaRPr lang="en-US" sz="2400" dirty="0"/>
          </a:p>
        </p:txBody>
      </p:sp>
    </p:spTree>
    <p:extLst>
      <p:ext uri="{BB962C8B-B14F-4D97-AF65-F5344CB8AC3E}">
        <p14:creationId xmlns:p14="http://schemas.microsoft.com/office/powerpoint/2010/main" val="34901332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7DC5D3-9E6D-49C0-A35D-F3BBEF9118A2}"/>
              </a:ext>
            </a:extLst>
          </p:cNvPr>
          <p:cNvSpPr txBox="1"/>
          <p:nvPr/>
        </p:nvSpPr>
        <p:spPr>
          <a:xfrm>
            <a:off x="166861" y="86767"/>
            <a:ext cx="8836975" cy="4893647"/>
          </a:xfrm>
          <a:prstGeom prst="rect">
            <a:avLst/>
          </a:prstGeom>
          <a:noFill/>
        </p:spPr>
        <p:txBody>
          <a:bodyPr wrap="square" rtlCol="0">
            <a:spAutoFit/>
          </a:bodyPr>
          <a:lstStyle/>
          <a:p>
            <a:r>
              <a:rPr lang="en-US" sz="2800" dirty="0">
                <a:latin typeface="+mj-lt"/>
                <a:cs typeface="Arial" panose="020B0604020202020204" pitchFamily="34" charset="0"/>
              </a:rPr>
              <a:t>Research Question:</a:t>
            </a:r>
          </a:p>
          <a:p>
            <a:pPr marL="285750" indent="-285750">
              <a:buFont typeface="Arial" panose="020B0604020202020204" pitchFamily="34" charset="0"/>
              <a:buChar char="•"/>
            </a:pPr>
            <a:r>
              <a:rPr lang="en-US" sz="3200" dirty="0">
                <a:cs typeface="Arial" panose="020B0604020202020204" pitchFamily="34" charset="0"/>
              </a:rPr>
              <a:t>Can FRA purchases raise prices for surplus maize producers during time of harvest? </a:t>
            </a:r>
          </a:p>
          <a:p>
            <a:pPr marL="285750" indent="-285750">
              <a:buFont typeface="Arial" panose="020B0604020202020204" pitchFamily="34" charset="0"/>
              <a:buChar char="•"/>
            </a:pPr>
            <a:endParaRPr lang="en-US" sz="3200" dirty="0">
              <a:cs typeface="Arial" panose="020B0604020202020204" pitchFamily="34" charset="0"/>
            </a:endParaRPr>
          </a:p>
          <a:p>
            <a:pPr marL="285750" indent="-285750">
              <a:buFont typeface="Arial" panose="020B0604020202020204" pitchFamily="34" charset="0"/>
              <a:buChar char="•"/>
            </a:pPr>
            <a:r>
              <a:rPr lang="en-US" sz="3200" dirty="0">
                <a:cs typeface="Arial" panose="020B0604020202020204" pitchFamily="34" charset="0"/>
              </a:rPr>
              <a:t>Can FRA sales mitigate retail price swings associated with domestic production shocks? </a:t>
            </a:r>
          </a:p>
          <a:p>
            <a:pPr marL="285750" indent="-285750">
              <a:buFont typeface="Arial" panose="020B0604020202020204" pitchFamily="34" charset="0"/>
              <a:buChar char="•"/>
            </a:pPr>
            <a:endParaRPr lang="en-US" sz="3200" dirty="0">
              <a:cs typeface="Arial" panose="020B0604020202020204" pitchFamily="34" charset="0"/>
            </a:endParaRPr>
          </a:p>
          <a:p>
            <a:pPr marL="285750" indent="-285750">
              <a:buFont typeface="Arial" panose="020B0604020202020204" pitchFamily="34" charset="0"/>
              <a:buChar char="•"/>
            </a:pPr>
            <a:endParaRPr lang="en-US" sz="3200" dirty="0">
              <a:cs typeface="Arial" panose="020B0604020202020204" pitchFamily="34" charset="0"/>
            </a:endParaRPr>
          </a:p>
          <a:p>
            <a:pPr marL="285750" indent="-285750">
              <a:buFont typeface="Arial" panose="020B0604020202020204" pitchFamily="34" charset="0"/>
              <a:buChar char="•"/>
            </a:pPr>
            <a:endParaRPr lang="en-US" sz="3000" dirty="0">
              <a:cs typeface="Arial" panose="020B0604020202020204" pitchFamily="34" charset="0"/>
            </a:endParaRPr>
          </a:p>
          <a:p>
            <a:endParaRPr lang="en-US" sz="3000" dirty="0">
              <a:cs typeface="Arial" panose="020B0604020202020204" pitchFamily="34" charset="0"/>
            </a:endParaRPr>
          </a:p>
        </p:txBody>
      </p:sp>
    </p:spTree>
    <p:extLst>
      <p:ext uri="{BB962C8B-B14F-4D97-AF65-F5344CB8AC3E}">
        <p14:creationId xmlns:p14="http://schemas.microsoft.com/office/powerpoint/2010/main" val="3628696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E2266F-584D-462A-B04A-317EE64C76F4}"/>
              </a:ext>
            </a:extLst>
          </p:cNvPr>
          <p:cNvSpPr txBox="1"/>
          <p:nvPr/>
        </p:nvSpPr>
        <p:spPr>
          <a:xfrm>
            <a:off x="400468" y="155704"/>
            <a:ext cx="8449856" cy="4647426"/>
          </a:xfrm>
          <a:prstGeom prst="rect">
            <a:avLst/>
          </a:prstGeom>
          <a:noFill/>
        </p:spPr>
        <p:txBody>
          <a:bodyPr wrap="square" rtlCol="0">
            <a:spAutoFit/>
          </a:bodyPr>
          <a:lstStyle/>
          <a:p>
            <a:r>
              <a:rPr lang="en-US" sz="2800" dirty="0">
                <a:cs typeface="Arial" panose="020B0604020202020204" pitchFamily="34" charset="0"/>
              </a:rPr>
              <a:t>Preview of Results:</a:t>
            </a:r>
          </a:p>
          <a:p>
            <a:pPr marL="285750" indent="-285750">
              <a:buFont typeface="Arial" panose="020B0604020202020204" pitchFamily="34" charset="0"/>
              <a:buChar char="•"/>
            </a:pPr>
            <a:r>
              <a:rPr lang="en-US" sz="2400" dirty="0">
                <a:cs typeface="Arial" panose="020B0604020202020204" pitchFamily="34" charset="0"/>
              </a:rPr>
              <a:t>Controlling for other policies in place, we find evidence of stabilizing effects of FRA activities on retail prices in the major district markets (1%-4% decrease through FRA sales). </a:t>
            </a:r>
          </a:p>
          <a:p>
            <a:pPr marL="285750" indent="-285750">
              <a:buFont typeface="Arial" panose="020B0604020202020204" pitchFamily="34" charset="0"/>
              <a:buChar char="•"/>
            </a:pPr>
            <a:endParaRPr lang="en-US" sz="2400" dirty="0">
              <a:cs typeface="Arial" panose="020B0604020202020204" pitchFamily="34" charset="0"/>
            </a:endParaRPr>
          </a:p>
          <a:p>
            <a:pPr marL="285750" indent="-285750">
              <a:buFont typeface="Arial" panose="020B0604020202020204" pitchFamily="34" charset="0"/>
              <a:buChar char="•"/>
            </a:pPr>
            <a:r>
              <a:rPr lang="en-US" sz="2400" dirty="0">
                <a:cs typeface="Arial" panose="020B0604020202020204" pitchFamily="34" charset="0"/>
              </a:rPr>
              <a:t>FRA purchases raise local prices for surplus maize producers during the time of harvest ( 1%-3% increase in price for an average amount of FRA purchase)</a:t>
            </a:r>
          </a:p>
          <a:p>
            <a:pPr marL="285750" indent="-285750">
              <a:buFont typeface="Arial" panose="020B0604020202020204" pitchFamily="34" charset="0"/>
              <a:buChar char="•"/>
            </a:pPr>
            <a:endParaRPr lang="en-US" sz="2400" dirty="0">
              <a:cs typeface="Arial" panose="020B0604020202020204" pitchFamily="34" charset="0"/>
            </a:endParaRPr>
          </a:p>
          <a:p>
            <a:pPr marL="285750" indent="-285750">
              <a:buFont typeface="Arial" panose="020B0604020202020204" pitchFamily="34" charset="0"/>
              <a:buChar char="•"/>
            </a:pPr>
            <a:r>
              <a:rPr lang="en-US" sz="2400" dirty="0">
                <a:cs typeface="Arial" panose="020B0604020202020204" pitchFamily="34" charset="0"/>
              </a:rPr>
              <a:t>FRA sales help to lower the price during the lean seasons.</a:t>
            </a:r>
          </a:p>
          <a:p>
            <a:r>
              <a:rPr lang="en-US" sz="2400" dirty="0">
                <a:cs typeface="Arial" panose="020B0604020202020204" pitchFamily="34" charset="0"/>
              </a:rPr>
              <a:t>( 0.7%-7% decrease in price for an average amount of FRA purchase)   </a:t>
            </a:r>
          </a:p>
          <a:p>
            <a:endParaRPr lang="en-US" sz="2800" dirty="0">
              <a:cs typeface="Arial" panose="020B0604020202020204" pitchFamily="34" charset="0"/>
            </a:endParaRPr>
          </a:p>
        </p:txBody>
      </p:sp>
    </p:spTree>
    <p:extLst>
      <p:ext uri="{BB962C8B-B14F-4D97-AF65-F5344CB8AC3E}">
        <p14:creationId xmlns:p14="http://schemas.microsoft.com/office/powerpoint/2010/main" val="2851128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E2266F-584D-462A-B04A-317EE64C76F4}"/>
              </a:ext>
            </a:extLst>
          </p:cNvPr>
          <p:cNvSpPr txBox="1"/>
          <p:nvPr/>
        </p:nvSpPr>
        <p:spPr>
          <a:xfrm>
            <a:off x="176087" y="192875"/>
            <a:ext cx="8449856" cy="3908762"/>
          </a:xfrm>
          <a:prstGeom prst="rect">
            <a:avLst/>
          </a:prstGeom>
          <a:noFill/>
        </p:spPr>
        <p:txBody>
          <a:bodyPr wrap="square" rtlCol="0">
            <a:spAutoFit/>
          </a:bodyPr>
          <a:lstStyle/>
          <a:p>
            <a:r>
              <a:rPr lang="en-US" sz="2800" dirty="0">
                <a:cs typeface="Arial" panose="020B0604020202020204" pitchFamily="34" charset="0"/>
              </a:rPr>
              <a:t>Contribution</a:t>
            </a:r>
          </a:p>
          <a:p>
            <a:endParaRPr lang="en-US" sz="2800" dirty="0">
              <a:cs typeface="Arial" panose="020B0604020202020204" pitchFamily="34" charset="0"/>
            </a:endParaRPr>
          </a:p>
          <a:p>
            <a:pPr marL="285750" indent="-285750">
              <a:buFont typeface="Arial" panose="020B0604020202020204" pitchFamily="34" charset="0"/>
              <a:buChar char="•"/>
            </a:pPr>
            <a:r>
              <a:rPr lang="en-US" sz="2400" dirty="0">
                <a:cs typeface="Arial" panose="020B0604020202020204" pitchFamily="34" charset="0"/>
              </a:rPr>
              <a:t> Provides empirical evidence on whether stockholding programs stabilize consumer price over space and time by conducting research on a wide range of maize markets in Zambia</a:t>
            </a:r>
          </a:p>
          <a:p>
            <a:pPr marL="285750" indent="-285750">
              <a:buFont typeface="Arial" panose="020B0604020202020204" pitchFamily="34" charset="0"/>
              <a:buChar char="•"/>
            </a:pPr>
            <a:r>
              <a:rPr lang="en-US" sz="2400" dirty="0">
                <a:cs typeface="Arial" panose="020B0604020202020204" pitchFamily="34" charset="0"/>
              </a:rPr>
              <a:t>Most studies evaluating stock-holding programs use VAR-type analysis on a limited number of markets while the effects of program vary over time and space</a:t>
            </a:r>
          </a:p>
          <a:p>
            <a:pPr marL="285750" indent="-285750">
              <a:buFont typeface="Arial" panose="020B0604020202020204" pitchFamily="34" charset="0"/>
              <a:buChar char="•"/>
            </a:pPr>
            <a:r>
              <a:rPr lang="en-US" sz="2400" dirty="0">
                <a:cs typeface="Arial" panose="020B0604020202020204" pitchFamily="34" charset="0"/>
              </a:rPr>
              <a:t>Solve endogeneity issue in the purchase and sales by using instrumental variables</a:t>
            </a:r>
          </a:p>
        </p:txBody>
      </p:sp>
    </p:spTree>
    <p:extLst>
      <p:ext uri="{BB962C8B-B14F-4D97-AF65-F5344CB8AC3E}">
        <p14:creationId xmlns:p14="http://schemas.microsoft.com/office/powerpoint/2010/main" val="1699337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186885"/>
            <a:ext cx="8917068" cy="954107"/>
          </a:xfrm>
          <a:prstGeom prst="rect">
            <a:avLst/>
          </a:prstGeom>
          <a:noFill/>
        </p:spPr>
        <p:txBody>
          <a:bodyPr wrap="square" rtlCol="0">
            <a:spAutoFit/>
          </a:bodyPr>
          <a:lstStyle/>
          <a:p>
            <a:r>
              <a:rPr lang="en-US" sz="3200" dirty="0"/>
              <a:t>Literature Review: Theoretical</a:t>
            </a:r>
          </a:p>
          <a:p>
            <a:pPr marL="285750" indent="-285750">
              <a:buFont typeface="Arial" panose="020B0604020202020204" pitchFamily="34" charset="0"/>
              <a:buChar char="•"/>
            </a:pPr>
            <a:endParaRPr lang="en-US" sz="2400" dirty="0"/>
          </a:p>
        </p:txBody>
      </p:sp>
      <p:sp>
        <p:nvSpPr>
          <p:cNvPr id="5" name="Rectangle 4">
            <a:extLst>
              <a:ext uri="{FF2B5EF4-FFF2-40B4-BE49-F238E27FC236}">
                <a16:creationId xmlns:a16="http://schemas.microsoft.com/office/drawing/2014/main" id="{47404149-F368-4675-B17B-4B03D2A9B113}"/>
              </a:ext>
            </a:extLst>
          </p:cNvPr>
          <p:cNvSpPr/>
          <p:nvPr/>
        </p:nvSpPr>
        <p:spPr>
          <a:xfrm>
            <a:off x="643052" y="832812"/>
            <a:ext cx="7199971" cy="3170099"/>
          </a:xfrm>
          <a:prstGeom prst="rect">
            <a:avLst/>
          </a:prstGeom>
        </p:spPr>
        <p:txBody>
          <a:bodyPr wrap="square">
            <a:spAutoFit/>
          </a:bodyPr>
          <a:lstStyle/>
          <a:p>
            <a:pPr marL="285750" indent="-285750">
              <a:buFont typeface="Arial" panose="020B0604020202020204" pitchFamily="34" charset="0"/>
              <a:buChar char="•"/>
            </a:pPr>
            <a:r>
              <a:rPr lang="en-US" sz="2000" dirty="0"/>
              <a:t>Commodity storage models as early as Gustafson (1958), further developed by </a:t>
            </a:r>
            <a:r>
              <a:rPr lang="en-US" sz="2000" dirty="0" err="1"/>
              <a:t>Scheinkman</a:t>
            </a:r>
            <a:r>
              <a:rPr lang="en-US" sz="2000" dirty="0"/>
              <a:t> and </a:t>
            </a:r>
            <a:r>
              <a:rPr lang="en-US" sz="2000" dirty="0" err="1"/>
              <a:t>Schechtman</a:t>
            </a:r>
            <a:r>
              <a:rPr lang="en-US" sz="2000" dirty="0"/>
              <a:t> (1983) , Wright and Williams (1982), Williams and Wright (1991, Chapter 14), Miranda and Glauber (1995) </a:t>
            </a:r>
            <a:r>
              <a:rPr lang="en-US" altLang="zh-CN" sz="2000" dirty="0"/>
              <a:t>and others </a:t>
            </a:r>
            <a:r>
              <a:rPr lang="en-US" sz="2000" dirty="0"/>
              <a:t>help us understand the value of building buffer stock in stabilizing prices.</a:t>
            </a:r>
          </a:p>
          <a:p>
            <a:pPr marL="285750" indent="-285750">
              <a:buFont typeface="Arial" panose="020B0604020202020204" pitchFamily="34" charset="0"/>
              <a:buChar char="•"/>
            </a:pPr>
            <a:r>
              <a:rPr lang="en-US" sz="2000" dirty="0">
                <a:ea typeface="等线" panose="02010600030101010101" pitchFamily="2" charset="-122"/>
              </a:rPr>
              <a:t>Using a rational expectations storage model, </a:t>
            </a:r>
            <a:r>
              <a:rPr lang="en-US" sz="2000" dirty="0" err="1">
                <a:ea typeface="等线" panose="02010600030101010101" pitchFamily="2" charset="-122"/>
              </a:rPr>
              <a:t>Gouel</a:t>
            </a:r>
            <a:r>
              <a:rPr lang="en-US" sz="2000" dirty="0">
                <a:ea typeface="等线" panose="02010600030101010101" pitchFamily="2" charset="-122"/>
              </a:rPr>
              <a:t> and Jean (2012) proposed a theoretically optimal food price stabilization policy for a small developing country is to maintain a public stock along with a subsidy on agricultural production to</a:t>
            </a:r>
            <a:r>
              <a:rPr lang="zh-CN" altLang="en-US" sz="2000" dirty="0">
                <a:ea typeface="等线" panose="02010600030101010101" pitchFamily="2" charset="-122"/>
              </a:rPr>
              <a:t> </a:t>
            </a:r>
            <a:r>
              <a:rPr lang="en-US" altLang="zh-CN" sz="2000" dirty="0">
                <a:ea typeface="等线" panose="02010600030101010101" pitchFamily="2" charset="-122"/>
              </a:rPr>
              <a:t> prevent shocks from domestic production and international prices.</a:t>
            </a:r>
            <a:endParaRPr lang="en-US" sz="2000" dirty="0"/>
          </a:p>
        </p:txBody>
      </p:sp>
    </p:spTree>
    <p:extLst>
      <p:ext uri="{BB962C8B-B14F-4D97-AF65-F5344CB8AC3E}">
        <p14:creationId xmlns:p14="http://schemas.microsoft.com/office/powerpoint/2010/main" val="22007633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08B55F-D92F-475F-9587-8DBF2908C73E}"/>
              </a:ext>
            </a:extLst>
          </p:cNvPr>
          <p:cNvSpPr txBox="1"/>
          <p:nvPr/>
        </p:nvSpPr>
        <p:spPr>
          <a:xfrm>
            <a:off x="126815" y="186885"/>
            <a:ext cx="8917068" cy="954107"/>
          </a:xfrm>
          <a:prstGeom prst="rect">
            <a:avLst/>
          </a:prstGeom>
          <a:noFill/>
        </p:spPr>
        <p:txBody>
          <a:bodyPr wrap="square" rtlCol="0">
            <a:spAutoFit/>
          </a:bodyPr>
          <a:lstStyle/>
          <a:p>
            <a:r>
              <a:rPr lang="en-US" sz="3200" dirty="0"/>
              <a:t>Literature Review: Empirical</a:t>
            </a:r>
          </a:p>
          <a:p>
            <a:pPr marL="285750" indent="-285750">
              <a:buFont typeface="Arial" panose="020B0604020202020204" pitchFamily="34" charset="0"/>
              <a:buChar char="•"/>
            </a:pPr>
            <a:endParaRPr lang="en-US" sz="2400" dirty="0"/>
          </a:p>
        </p:txBody>
      </p:sp>
      <p:graphicFrame>
        <p:nvGraphicFramePr>
          <p:cNvPr id="3" name="Table 2">
            <a:extLst>
              <a:ext uri="{FF2B5EF4-FFF2-40B4-BE49-F238E27FC236}">
                <a16:creationId xmlns:a16="http://schemas.microsoft.com/office/drawing/2014/main" id="{3A8AD450-1914-4947-B040-EFB6680F3CAE}"/>
              </a:ext>
            </a:extLst>
          </p:cNvPr>
          <p:cNvGraphicFramePr>
            <a:graphicFrameLocks noGrp="1"/>
          </p:cNvGraphicFramePr>
          <p:nvPr>
            <p:extLst>
              <p:ext uri="{D42A27DB-BD31-4B8C-83A1-F6EECF244321}">
                <p14:modId xmlns:p14="http://schemas.microsoft.com/office/powerpoint/2010/main" val="601053059"/>
              </p:ext>
            </p:extLst>
          </p:nvPr>
        </p:nvGraphicFramePr>
        <p:xfrm>
          <a:off x="126816" y="821104"/>
          <a:ext cx="8606876" cy="3673916"/>
        </p:xfrm>
        <a:graphic>
          <a:graphicData uri="http://schemas.openxmlformats.org/drawingml/2006/table">
            <a:tbl>
              <a:tblPr firstRow="1" bandRow="1">
                <a:tableStyleId>{ED083AE6-46FA-4A59-8FB0-9F97EB10719F}</a:tableStyleId>
              </a:tblPr>
              <a:tblGrid>
                <a:gridCol w="2897738">
                  <a:extLst>
                    <a:ext uri="{9D8B030D-6E8A-4147-A177-3AD203B41FA5}">
                      <a16:colId xmlns:a16="http://schemas.microsoft.com/office/drawing/2014/main" val="2744205457"/>
                    </a:ext>
                  </a:extLst>
                </a:gridCol>
                <a:gridCol w="1324708">
                  <a:extLst>
                    <a:ext uri="{9D8B030D-6E8A-4147-A177-3AD203B41FA5}">
                      <a16:colId xmlns:a16="http://schemas.microsoft.com/office/drawing/2014/main" val="1041161514"/>
                    </a:ext>
                  </a:extLst>
                </a:gridCol>
                <a:gridCol w="1488830">
                  <a:extLst>
                    <a:ext uri="{9D8B030D-6E8A-4147-A177-3AD203B41FA5}">
                      <a16:colId xmlns:a16="http://schemas.microsoft.com/office/drawing/2014/main" val="821581331"/>
                    </a:ext>
                  </a:extLst>
                </a:gridCol>
                <a:gridCol w="1365596">
                  <a:extLst>
                    <a:ext uri="{9D8B030D-6E8A-4147-A177-3AD203B41FA5}">
                      <a16:colId xmlns:a16="http://schemas.microsoft.com/office/drawing/2014/main" val="500813237"/>
                    </a:ext>
                  </a:extLst>
                </a:gridCol>
                <a:gridCol w="1530004">
                  <a:extLst>
                    <a:ext uri="{9D8B030D-6E8A-4147-A177-3AD203B41FA5}">
                      <a16:colId xmlns:a16="http://schemas.microsoft.com/office/drawing/2014/main" val="1758094676"/>
                    </a:ext>
                  </a:extLst>
                </a:gridCol>
              </a:tblGrid>
              <a:tr h="392235">
                <a:tc>
                  <a:txBody>
                    <a:bodyPr/>
                    <a:lstStyle/>
                    <a:p>
                      <a:pPr algn="ctr"/>
                      <a:endParaRPr lang="en-US" dirty="0"/>
                    </a:p>
                  </a:txBody>
                  <a:tcPr>
                    <a:noFill/>
                  </a:tcPr>
                </a:tc>
                <a:tc>
                  <a:txBody>
                    <a:bodyPr/>
                    <a:lstStyle/>
                    <a:p>
                      <a:pPr algn="ctr"/>
                      <a:r>
                        <a:rPr lang="en-US" dirty="0"/>
                        <a:t>Country</a:t>
                      </a:r>
                    </a:p>
                  </a:txBody>
                  <a:tcPr>
                    <a:noFill/>
                  </a:tcPr>
                </a:tc>
                <a:tc>
                  <a:txBody>
                    <a:bodyPr/>
                    <a:lstStyle/>
                    <a:p>
                      <a:pPr algn="ctr"/>
                      <a:r>
                        <a:rPr lang="en-US" dirty="0"/>
                        <a:t>Stabilizing </a:t>
                      </a:r>
                    </a:p>
                  </a:txBody>
                  <a:tcPr>
                    <a:noFill/>
                  </a:tcPr>
                </a:tc>
                <a:tc>
                  <a:txBody>
                    <a:bodyPr/>
                    <a:lstStyle/>
                    <a:p>
                      <a:pPr algn="ctr"/>
                      <a:r>
                        <a:rPr lang="en-US" dirty="0"/>
                        <a:t>Purchase</a:t>
                      </a:r>
                    </a:p>
                  </a:txBody>
                  <a:tcPr>
                    <a:noFill/>
                  </a:tcPr>
                </a:tc>
                <a:tc>
                  <a:txBody>
                    <a:bodyPr/>
                    <a:lstStyle/>
                    <a:p>
                      <a:pPr algn="ctr"/>
                      <a:r>
                        <a:rPr lang="en-US" dirty="0"/>
                        <a:t>Sales</a:t>
                      </a:r>
                    </a:p>
                  </a:txBody>
                  <a:tcPr>
                    <a:noFill/>
                  </a:tcPr>
                </a:tc>
                <a:extLst>
                  <a:ext uri="{0D108BD9-81ED-4DB2-BD59-A6C34878D82A}">
                    <a16:rowId xmlns:a16="http://schemas.microsoft.com/office/drawing/2014/main" val="2997178259"/>
                  </a:ext>
                </a:extLst>
              </a:tr>
              <a:tr h="39223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dirty="0"/>
                        <a:t> Jayne et al. (2008)</a:t>
                      </a:r>
                    </a:p>
                  </a:txBody>
                  <a:tcPr>
                    <a:noFill/>
                  </a:tcPr>
                </a:tc>
                <a:tc>
                  <a:txBody>
                    <a:bodyPr/>
                    <a:lstStyle/>
                    <a:p>
                      <a:pPr algn="ctr"/>
                      <a:r>
                        <a:rPr lang="en-US" dirty="0"/>
                        <a:t>Kenya</a:t>
                      </a:r>
                    </a:p>
                  </a:txBody>
                  <a:tcPr>
                    <a:noFill/>
                  </a:tcPr>
                </a:tc>
                <a:tc>
                  <a:txBody>
                    <a:bodyPr/>
                    <a:lstStyle/>
                    <a:p>
                      <a:pPr algn="ctr"/>
                      <a:r>
                        <a:rPr lang="en-US" dirty="0"/>
                        <a:t>Yes</a:t>
                      </a:r>
                    </a:p>
                  </a:txBody>
                  <a:tcPr>
                    <a:noFill/>
                  </a:tcPr>
                </a:tc>
                <a:tc>
                  <a:txBody>
                    <a:bodyPr/>
                    <a:lstStyle/>
                    <a:p>
                      <a:pPr algn="ctr"/>
                      <a:r>
                        <a:rPr lang="en-US" dirty="0"/>
                        <a:t>Positive</a:t>
                      </a:r>
                    </a:p>
                  </a:txBody>
                  <a:tcPr>
                    <a:noFill/>
                  </a:tcPr>
                </a:tc>
                <a:tc>
                  <a:txBody>
                    <a:bodyPr/>
                    <a:lstStyle/>
                    <a:p>
                      <a:endParaRPr lang="en-US" dirty="0"/>
                    </a:p>
                  </a:txBody>
                  <a:tcPr>
                    <a:noFill/>
                  </a:tcPr>
                </a:tc>
                <a:extLst>
                  <a:ext uri="{0D108BD9-81ED-4DB2-BD59-A6C34878D82A}">
                    <a16:rowId xmlns:a16="http://schemas.microsoft.com/office/drawing/2014/main" val="1444839111"/>
                  </a:ext>
                </a:extLst>
              </a:tr>
              <a:tr h="68042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dirty="0" err="1"/>
                        <a:t>Chapoto</a:t>
                      </a:r>
                      <a:r>
                        <a:rPr lang="en-US" sz="1800" dirty="0"/>
                        <a:t> and Jayne (2009)</a:t>
                      </a:r>
                    </a:p>
                  </a:txBody>
                  <a:tcPr>
                    <a:noFill/>
                  </a:tcPr>
                </a:tc>
                <a:tc>
                  <a:txBody>
                    <a:bodyPr/>
                    <a:lstStyle/>
                    <a:p>
                      <a:pPr algn="ctr"/>
                      <a:r>
                        <a:rPr lang="en-US" dirty="0"/>
                        <a:t>Zambia</a:t>
                      </a:r>
                    </a:p>
                  </a:txBody>
                  <a:tcPr>
                    <a:noFill/>
                  </a:tcPr>
                </a:tc>
                <a:tc>
                  <a:txBody>
                    <a:bodyPr/>
                    <a:lstStyle/>
                    <a:p>
                      <a:pPr algn="ctr"/>
                      <a:endParaRPr lang="en-US" sz="2800" dirty="0"/>
                    </a:p>
                  </a:txBody>
                  <a:tcPr>
                    <a:noFill/>
                  </a:tcPr>
                </a:tc>
                <a:tc>
                  <a:txBody>
                    <a:bodyPr/>
                    <a:lstStyle/>
                    <a:p>
                      <a:pPr algn="ctr"/>
                      <a:r>
                        <a:rPr lang="en-US" dirty="0"/>
                        <a:t>No effect</a:t>
                      </a:r>
                    </a:p>
                  </a:txBody>
                  <a:tcPr>
                    <a:noFill/>
                  </a:tcPr>
                </a:tc>
                <a:tc>
                  <a:txBody>
                    <a:bodyPr/>
                    <a:lstStyle/>
                    <a:p>
                      <a:pPr algn="ctr"/>
                      <a:r>
                        <a:rPr lang="en-US" dirty="0"/>
                        <a:t>Negative</a:t>
                      </a:r>
                    </a:p>
                  </a:txBody>
                  <a:tcPr>
                    <a:noFill/>
                  </a:tcPr>
                </a:tc>
                <a:extLst>
                  <a:ext uri="{0D108BD9-81ED-4DB2-BD59-A6C34878D82A}">
                    <a16:rowId xmlns:a16="http://schemas.microsoft.com/office/drawing/2014/main" val="2662359122"/>
                  </a:ext>
                </a:extLst>
              </a:tr>
              <a:tr h="392235">
                <a:tc>
                  <a:txBody>
                    <a:bodyPr/>
                    <a:lstStyle/>
                    <a:p>
                      <a:pPr algn="ctr"/>
                      <a:r>
                        <a:rPr lang="en-US" dirty="0"/>
                        <a:t>Mason and Myers (2013)</a:t>
                      </a:r>
                    </a:p>
                  </a:txBody>
                  <a:tcPr>
                    <a:noFill/>
                  </a:tcPr>
                </a:tc>
                <a:tc>
                  <a:txBody>
                    <a:bodyPr/>
                    <a:lstStyle/>
                    <a:p>
                      <a:pPr algn="ctr"/>
                      <a:r>
                        <a:rPr lang="en-US" dirty="0"/>
                        <a:t>Zambia</a:t>
                      </a:r>
                    </a:p>
                  </a:txBody>
                  <a:tcPr>
                    <a:noFill/>
                  </a:tcPr>
                </a:tc>
                <a:tc>
                  <a:txBody>
                    <a:bodyPr/>
                    <a:lstStyle/>
                    <a:p>
                      <a:pPr algn="ctr"/>
                      <a:r>
                        <a:rPr lang="en-US" dirty="0"/>
                        <a:t>Yes</a:t>
                      </a:r>
                    </a:p>
                  </a:txBody>
                  <a:tcPr>
                    <a:noFill/>
                  </a:tcPr>
                </a:tc>
                <a:tc>
                  <a:txBody>
                    <a:bodyPr/>
                    <a:lstStyle/>
                    <a:p>
                      <a:pPr algn="ctr"/>
                      <a:r>
                        <a:rPr lang="en-US" dirty="0"/>
                        <a:t>Positive </a:t>
                      </a:r>
                    </a:p>
                  </a:txBody>
                  <a:tcPr>
                    <a:noFill/>
                  </a:tcPr>
                </a:tc>
                <a:tc>
                  <a:txBody>
                    <a:bodyPr/>
                    <a:lstStyle/>
                    <a:p>
                      <a:pPr algn="ctr"/>
                      <a:endParaRPr lang="en-US"/>
                    </a:p>
                  </a:txBody>
                  <a:tcPr>
                    <a:noFill/>
                  </a:tcPr>
                </a:tc>
                <a:extLst>
                  <a:ext uri="{0D108BD9-81ED-4DB2-BD59-A6C34878D82A}">
                    <a16:rowId xmlns:a16="http://schemas.microsoft.com/office/drawing/2014/main" val="1794738009"/>
                  </a:ext>
                </a:extLst>
              </a:tr>
              <a:tr h="392235">
                <a:tc>
                  <a:txBody>
                    <a:bodyPr/>
                    <a:lstStyle/>
                    <a:p>
                      <a:pPr algn="ctr"/>
                      <a:r>
                        <a:rPr lang="en-US" sz="1800" dirty="0"/>
                        <a:t>Pierre et al (2018) </a:t>
                      </a:r>
                      <a:endParaRPr lang="en-US" dirty="0"/>
                    </a:p>
                  </a:txBody>
                  <a:tcPr>
                    <a:noFill/>
                  </a:tcPr>
                </a:tc>
                <a:tc>
                  <a:txBody>
                    <a:bodyPr/>
                    <a:lstStyle/>
                    <a:p>
                      <a:pPr algn="ctr"/>
                      <a:r>
                        <a:rPr lang="en-US" dirty="0"/>
                        <a:t>Tanzania </a:t>
                      </a:r>
                    </a:p>
                  </a:txBody>
                  <a:tcPr>
                    <a:noFill/>
                  </a:tcPr>
                </a:tc>
                <a:tc>
                  <a:txBody>
                    <a:bodyPr/>
                    <a:lstStyle/>
                    <a:p>
                      <a:pPr algn="ctr"/>
                      <a:endParaRPr lang="en-US" dirty="0"/>
                    </a:p>
                  </a:txBody>
                  <a:tcPr>
                    <a:noFill/>
                  </a:tcPr>
                </a:tc>
                <a:tc>
                  <a:txBody>
                    <a:bodyPr/>
                    <a:lstStyle/>
                    <a:p>
                      <a:pPr algn="ctr"/>
                      <a:r>
                        <a:rPr lang="en-US" dirty="0"/>
                        <a:t>No effect</a:t>
                      </a:r>
                    </a:p>
                  </a:txBody>
                  <a:tcPr>
                    <a:noFill/>
                  </a:tcPr>
                </a:tc>
                <a:tc>
                  <a:txBody>
                    <a:bodyPr/>
                    <a:lstStyle/>
                    <a:p>
                      <a:pPr algn="ctr"/>
                      <a:r>
                        <a:rPr lang="en-US" dirty="0"/>
                        <a:t>Negative(for some </a:t>
                      </a:r>
                      <a:r>
                        <a:rPr lang="en-US" dirty="0" err="1"/>
                        <a:t>mkts</a:t>
                      </a:r>
                      <a:r>
                        <a:rPr lang="en-US" dirty="0"/>
                        <a:t>)</a:t>
                      </a:r>
                    </a:p>
                  </a:txBody>
                  <a:tcPr>
                    <a:noFill/>
                  </a:tcPr>
                </a:tc>
                <a:extLst>
                  <a:ext uri="{0D108BD9-81ED-4DB2-BD59-A6C34878D82A}">
                    <a16:rowId xmlns:a16="http://schemas.microsoft.com/office/drawing/2014/main" val="230166545"/>
                  </a:ext>
                </a:extLst>
              </a:tr>
              <a:tr h="392235">
                <a:tc>
                  <a:txBody>
                    <a:bodyPr/>
                    <a:lstStyle/>
                    <a:p>
                      <a:pPr algn="ctr"/>
                      <a:r>
                        <a:rPr lang="en-US" dirty="0"/>
                        <a:t>Rashid and </a:t>
                      </a:r>
                      <a:r>
                        <a:rPr lang="en-US" dirty="0" err="1"/>
                        <a:t>Negassa</a:t>
                      </a:r>
                      <a:r>
                        <a:rPr lang="en-US" dirty="0"/>
                        <a:t> (2011)</a:t>
                      </a:r>
                    </a:p>
                  </a:txBody>
                  <a:tcPr>
                    <a:noFill/>
                  </a:tcPr>
                </a:tc>
                <a:tc>
                  <a:txBody>
                    <a:bodyPr/>
                    <a:lstStyle/>
                    <a:p>
                      <a:pPr algn="ctr"/>
                      <a:r>
                        <a:rPr lang="en-US" dirty="0"/>
                        <a:t>Ethiopia</a:t>
                      </a:r>
                    </a:p>
                  </a:txBody>
                  <a:tcPr>
                    <a:noFill/>
                  </a:tcPr>
                </a:tc>
                <a:tc>
                  <a:txBody>
                    <a:bodyPr/>
                    <a:lstStyle/>
                    <a:p>
                      <a:pPr algn="ctr"/>
                      <a:r>
                        <a:rPr lang="en-US" dirty="0"/>
                        <a:t>Yes </a:t>
                      </a:r>
                    </a:p>
                  </a:txBody>
                  <a:tcPr>
                    <a:noFill/>
                  </a:tcPr>
                </a:tc>
                <a:tc>
                  <a:txBody>
                    <a:bodyPr/>
                    <a:lstStyle/>
                    <a:p>
                      <a:pPr algn="ctr"/>
                      <a:endParaRPr lang="en-US" dirty="0"/>
                    </a:p>
                  </a:txBody>
                  <a:tcPr>
                    <a:noFill/>
                  </a:tcPr>
                </a:tc>
                <a:tc>
                  <a:txBody>
                    <a:bodyPr/>
                    <a:lstStyle/>
                    <a:p>
                      <a:pPr algn="ctr"/>
                      <a:endParaRPr lang="en-US" dirty="0"/>
                    </a:p>
                  </a:txBody>
                  <a:tcPr>
                    <a:noFill/>
                  </a:tcPr>
                </a:tc>
                <a:extLst>
                  <a:ext uri="{0D108BD9-81ED-4DB2-BD59-A6C34878D82A}">
                    <a16:rowId xmlns:a16="http://schemas.microsoft.com/office/drawing/2014/main" val="2540891522"/>
                  </a:ext>
                </a:extLst>
              </a:tr>
              <a:tr h="392235">
                <a:tc>
                  <a:txBody>
                    <a:bodyPr/>
                    <a:lstStyle/>
                    <a:p>
                      <a:pPr algn="ctr"/>
                      <a:r>
                        <a:rPr lang="en-US" dirty="0" err="1"/>
                        <a:t>Intal</a:t>
                      </a:r>
                      <a:r>
                        <a:rPr lang="en-US" dirty="0"/>
                        <a:t> et al. (2012) </a:t>
                      </a:r>
                    </a:p>
                  </a:txBody>
                  <a:tcPr>
                    <a:noFill/>
                  </a:tcPr>
                </a:tc>
                <a:tc>
                  <a:txBody>
                    <a:bodyPr/>
                    <a:lstStyle/>
                    <a:p>
                      <a:pPr algn="ctr"/>
                      <a:r>
                        <a:rPr lang="en-US" dirty="0"/>
                        <a:t>Philippines</a:t>
                      </a:r>
                    </a:p>
                  </a:txBody>
                  <a:tcPr>
                    <a:noFill/>
                  </a:tcPr>
                </a:tc>
                <a:tc>
                  <a:txBody>
                    <a:bodyPr/>
                    <a:lstStyle/>
                    <a:p>
                      <a:pPr algn="ctr"/>
                      <a:r>
                        <a:rPr lang="en-US" dirty="0"/>
                        <a:t>Yes</a:t>
                      </a:r>
                    </a:p>
                  </a:txBody>
                  <a:tcPr>
                    <a:no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No effect</a:t>
                      </a:r>
                    </a:p>
                  </a:txBody>
                  <a:tcPr>
                    <a:noFill/>
                  </a:tcPr>
                </a:tc>
                <a:tc>
                  <a:txBody>
                    <a:bodyPr/>
                    <a:lstStyle/>
                    <a:p>
                      <a:pPr algn="ctr"/>
                      <a:endParaRPr lang="en-US" dirty="0"/>
                    </a:p>
                  </a:txBody>
                  <a:tcPr>
                    <a:noFill/>
                  </a:tcPr>
                </a:tc>
                <a:extLst>
                  <a:ext uri="{0D108BD9-81ED-4DB2-BD59-A6C34878D82A}">
                    <a16:rowId xmlns:a16="http://schemas.microsoft.com/office/drawing/2014/main" val="3460796602"/>
                  </a:ext>
                </a:extLst>
              </a:tr>
              <a:tr h="392235">
                <a:tc>
                  <a:txBody>
                    <a:bodyPr/>
                    <a:lstStyle/>
                    <a:p>
                      <a:pPr algn="ctr"/>
                      <a:r>
                        <a:rPr lang="en-US" b="1" dirty="0"/>
                        <a:t>This Study</a:t>
                      </a:r>
                    </a:p>
                  </a:txBody>
                  <a:tcPr>
                    <a:noFill/>
                  </a:tcPr>
                </a:tc>
                <a:tc>
                  <a:txBody>
                    <a:bodyPr/>
                    <a:lstStyle/>
                    <a:p>
                      <a:pPr algn="ctr"/>
                      <a:r>
                        <a:rPr lang="en-US" b="1" dirty="0"/>
                        <a:t>Zambia</a:t>
                      </a:r>
                    </a:p>
                  </a:txBody>
                  <a:tcPr>
                    <a:noFill/>
                  </a:tcPr>
                </a:tc>
                <a:tc>
                  <a:txBody>
                    <a:bodyPr/>
                    <a:lstStyle/>
                    <a:p>
                      <a:pPr algn="ctr"/>
                      <a:r>
                        <a:rPr lang="en-US" b="1" dirty="0"/>
                        <a:t>Yes</a:t>
                      </a:r>
                    </a:p>
                  </a:txBody>
                  <a:tcPr>
                    <a:noFill/>
                  </a:tcPr>
                </a:tc>
                <a:tc>
                  <a:txBody>
                    <a:bodyPr/>
                    <a:lstStyle/>
                    <a:p>
                      <a:pPr algn="ctr"/>
                      <a:r>
                        <a:rPr lang="en-US" b="1" dirty="0"/>
                        <a:t>Positive</a:t>
                      </a:r>
                    </a:p>
                  </a:txBody>
                  <a:tcPr>
                    <a:noFill/>
                  </a:tcPr>
                </a:tc>
                <a:tc>
                  <a:txBody>
                    <a:bodyPr/>
                    <a:lstStyle/>
                    <a:p>
                      <a:pPr algn="ctr"/>
                      <a:r>
                        <a:rPr lang="en-US" b="1" dirty="0"/>
                        <a:t>Negative</a:t>
                      </a:r>
                    </a:p>
                  </a:txBody>
                  <a:tcPr>
                    <a:noFill/>
                  </a:tcPr>
                </a:tc>
                <a:extLst>
                  <a:ext uri="{0D108BD9-81ED-4DB2-BD59-A6C34878D82A}">
                    <a16:rowId xmlns:a16="http://schemas.microsoft.com/office/drawing/2014/main" val="2841519821"/>
                  </a:ext>
                </a:extLst>
              </a:tr>
            </a:tbl>
          </a:graphicData>
        </a:graphic>
      </p:graphicFrame>
    </p:spTree>
    <p:extLst>
      <p:ext uri="{BB962C8B-B14F-4D97-AF65-F5344CB8AC3E}">
        <p14:creationId xmlns:p14="http://schemas.microsoft.com/office/powerpoint/2010/main" val="983593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FED6B8-8319-4F70-A4BA-C7EE0116D958}"/>
              </a:ext>
            </a:extLst>
          </p:cNvPr>
          <p:cNvSpPr txBox="1"/>
          <p:nvPr/>
        </p:nvSpPr>
        <p:spPr>
          <a:xfrm>
            <a:off x="126815" y="186885"/>
            <a:ext cx="8917068" cy="3046988"/>
          </a:xfrm>
          <a:prstGeom prst="rect">
            <a:avLst/>
          </a:prstGeom>
          <a:noFill/>
        </p:spPr>
        <p:txBody>
          <a:bodyPr wrap="square" rtlCol="0">
            <a:spAutoFit/>
          </a:bodyPr>
          <a:lstStyle/>
          <a:p>
            <a:r>
              <a:rPr lang="en-US" sz="2400" dirty="0"/>
              <a:t>F</a:t>
            </a:r>
            <a:r>
              <a:rPr lang="en-US" altLang="zh-CN" sz="2400" dirty="0"/>
              <a:t>ramework: </a:t>
            </a:r>
            <a:r>
              <a:rPr lang="en-US" sz="2400" dirty="0"/>
              <a:t>a system of Demand and Supply </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p:txBody>
      </p:sp>
      <p:sp>
        <p:nvSpPr>
          <p:cNvPr id="6" name="Rectangle 5">
            <a:extLst>
              <a:ext uri="{FF2B5EF4-FFF2-40B4-BE49-F238E27FC236}">
                <a16:creationId xmlns:a16="http://schemas.microsoft.com/office/drawing/2014/main" id="{FEA0767C-1EBE-4012-9F7C-E7B805F4766D}"/>
              </a:ext>
            </a:extLst>
          </p:cNvPr>
          <p:cNvSpPr/>
          <p:nvPr/>
        </p:nvSpPr>
        <p:spPr>
          <a:xfrm>
            <a:off x="448302" y="1052061"/>
            <a:ext cx="2162522" cy="1837977"/>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2060"/>
                </a:solidFill>
                <a:latin typeface="Arial" panose="020B0604020202020204" pitchFamily="34" charset="0"/>
                <a:cs typeface="Arial" panose="020B0604020202020204" pitchFamily="34" charset="0"/>
              </a:rPr>
              <a:t>Supply</a:t>
            </a:r>
          </a:p>
          <a:p>
            <a:pPr algn="ctr"/>
            <a:r>
              <a:rPr lang="en-US" sz="2000" dirty="0">
                <a:solidFill>
                  <a:srgbClr val="002060"/>
                </a:solidFill>
                <a:latin typeface="Arial" panose="020B0604020202020204" pitchFamily="34" charset="0"/>
                <a:cs typeface="Arial" panose="020B0604020202020204" pitchFamily="34" charset="0"/>
              </a:rPr>
              <a:t>Ag Inputs, Weather, Net Import</a:t>
            </a:r>
            <a:endParaRPr lang="en-US" dirty="0">
              <a:solidFill>
                <a:srgbClr val="002060"/>
              </a:solidFill>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D2E37C39-9428-4D8D-9D3A-22761912AE55}"/>
              </a:ext>
            </a:extLst>
          </p:cNvPr>
          <p:cNvSpPr/>
          <p:nvPr/>
        </p:nvSpPr>
        <p:spPr>
          <a:xfrm>
            <a:off x="3693753" y="1052061"/>
            <a:ext cx="2162522" cy="1837977"/>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solidFill>
                  <a:srgbClr val="002060"/>
                </a:solidFill>
                <a:latin typeface="+mj-lt"/>
                <a:cs typeface="Arial" panose="020B0604020202020204" pitchFamily="34" charset="0"/>
              </a:rPr>
              <a:t>FRA</a:t>
            </a:r>
            <a:endParaRPr lang="en-US" sz="2000" dirty="0"/>
          </a:p>
        </p:txBody>
      </p:sp>
      <p:sp>
        <p:nvSpPr>
          <p:cNvPr id="8" name="Rectangle 7">
            <a:extLst>
              <a:ext uri="{FF2B5EF4-FFF2-40B4-BE49-F238E27FC236}">
                <a16:creationId xmlns:a16="http://schemas.microsoft.com/office/drawing/2014/main" id="{16F71EEB-78A8-407C-BBEC-4E62155740A9}"/>
              </a:ext>
            </a:extLst>
          </p:cNvPr>
          <p:cNvSpPr/>
          <p:nvPr/>
        </p:nvSpPr>
        <p:spPr>
          <a:xfrm>
            <a:off x="6533176" y="1052061"/>
            <a:ext cx="2162522" cy="1837977"/>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2060"/>
                </a:solidFill>
                <a:latin typeface="Arial" panose="020B0604020202020204" pitchFamily="34" charset="0"/>
                <a:cs typeface="Arial" panose="020B0604020202020204" pitchFamily="34" charset="0"/>
              </a:rPr>
              <a:t>Demand</a:t>
            </a:r>
          </a:p>
          <a:p>
            <a:pPr algn="ctr"/>
            <a:r>
              <a:rPr lang="en-US" dirty="0">
                <a:solidFill>
                  <a:srgbClr val="002060"/>
                </a:solidFill>
                <a:latin typeface="Arial" panose="020B0604020202020204" pitchFamily="34" charset="0"/>
                <a:cs typeface="Arial" panose="020B0604020202020204" pitchFamily="34" charset="0"/>
              </a:rPr>
              <a:t>Income, Copper Price, Export Ban</a:t>
            </a:r>
            <a:endParaRPr lang="en-US" dirty="0"/>
          </a:p>
        </p:txBody>
      </p:sp>
      <p:sp>
        <p:nvSpPr>
          <p:cNvPr id="10" name="Arrow: Curved Up 9">
            <a:extLst>
              <a:ext uri="{FF2B5EF4-FFF2-40B4-BE49-F238E27FC236}">
                <a16:creationId xmlns:a16="http://schemas.microsoft.com/office/drawing/2014/main" id="{B2099AA9-5329-440F-9504-DEA15169BE97}"/>
              </a:ext>
            </a:extLst>
          </p:cNvPr>
          <p:cNvSpPr/>
          <p:nvPr/>
        </p:nvSpPr>
        <p:spPr>
          <a:xfrm flipH="1">
            <a:off x="1745368" y="2884349"/>
            <a:ext cx="2542967" cy="780911"/>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1" name="Arrow: Curved Up 10">
            <a:extLst>
              <a:ext uri="{FF2B5EF4-FFF2-40B4-BE49-F238E27FC236}">
                <a16:creationId xmlns:a16="http://schemas.microsoft.com/office/drawing/2014/main" id="{023EA52C-3032-451F-A892-BCF2224B9556}"/>
              </a:ext>
            </a:extLst>
          </p:cNvPr>
          <p:cNvSpPr/>
          <p:nvPr/>
        </p:nvSpPr>
        <p:spPr>
          <a:xfrm>
            <a:off x="5394625" y="2904159"/>
            <a:ext cx="2542967" cy="689814"/>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3" name="TextBox 12">
            <a:extLst>
              <a:ext uri="{FF2B5EF4-FFF2-40B4-BE49-F238E27FC236}">
                <a16:creationId xmlns:a16="http://schemas.microsoft.com/office/drawing/2014/main" id="{3D2A4466-DBB8-46B3-8BF1-A012BB55B74B}"/>
              </a:ext>
            </a:extLst>
          </p:cNvPr>
          <p:cNvSpPr txBox="1"/>
          <p:nvPr/>
        </p:nvSpPr>
        <p:spPr>
          <a:xfrm>
            <a:off x="1931697" y="3665260"/>
            <a:ext cx="2496245" cy="646331"/>
          </a:xfrm>
          <a:prstGeom prst="rect">
            <a:avLst/>
          </a:prstGeom>
          <a:noFill/>
        </p:spPr>
        <p:txBody>
          <a:bodyPr wrap="square" rtlCol="0">
            <a:spAutoFit/>
          </a:bodyPr>
          <a:lstStyle/>
          <a:p>
            <a:r>
              <a:rPr lang="en-US" dirty="0"/>
              <a:t>FRA Purchase</a:t>
            </a:r>
          </a:p>
          <a:p>
            <a:r>
              <a:rPr lang="en-US" dirty="0"/>
              <a:t>(July – October)</a:t>
            </a:r>
          </a:p>
        </p:txBody>
      </p:sp>
      <p:sp>
        <p:nvSpPr>
          <p:cNvPr id="14" name="TextBox 13">
            <a:extLst>
              <a:ext uri="{FF2B5EF4-FFF2-40B4-BE49-F238E27FC236}">
                <a16:creationId xmlns:a16="http://schemas.microsoft.com/office/drawing/2014/main" id="{EC157C1D-3064-4D85-8C8F-2E4A66AF54FC}"/>
              </a:ext>
            </a:extLst>
          </p:cNvPr>
          <p:cNvSpPr txBox="1"/>
          <p:nvPr/>
        </p:nvSpPr>
        <p:spPr>
          <a:xfrm>
            <a:off x="6023136" y="3694197"/>
            <a:ext cx="2370015" cy="646331"/>
          </a:xfrm>
          <a:prstGeom prst="rect">
            <a:avLst/>
          </a:prstGeom>
          <a:noFill/>
        </p:spPr>
        <p:txBody>
          <a:bodyPr wrap="square" rtlCol="0">
            <a:spAutoFit/>
          </a:bodyPr>
          <a:lstStyle/>
          <a:p>
            <a:r>
              <a:rPr lang="en-US" dirty="0"/>
              <a:t>FRA Sales</a:t>
            </a:r>
          </a:p>
          <a:p>
            <a:r>
              <a:rPr lang="en-US" dirty="0"/>
              <a:t> </a:t>
            </a:r>
            <a:r>
              <a:rPr lang="en-US" altLang="zh-CN" dirty="0"/>
              <a:t>(Dec-March)</a:t>
            </a:r>
            <a:endParaRPr lang="en-US" dirty="0"/>
          </a:p>
        </p:txBody>
      </p:sp>
      <p:sp>
        <p:nvSpPr>
          <p:cNvPr id="12" name="TextBox 11">
            <a:extLst>
              <a:ext uri="{FF2B5EF4-FFF2-40B4-BE49-F238E27FC236}">
                <a16:creationId xmlns:a16="http://schemas.microsoft.com/office/drawing/2014/main" id="{BCD24CE8-8AB0-4C8C-A57C-4571D6CD7795}"/>
              </a:ext>
            </a:extLst>
          </p:cNvPr>
          <p:cNvSpPr txBox="1"/>
          <p:nvPr/>
        </p:nvSpPr>
        <p:spPr>
          <a:xfrm>
            <a:off x="4023117" y="3274804"/>
            <a:ext cx="1665100" cy="1200329"/>
          </a:xfrm>
          <a:prstGeom prst="rect">
            <a:avLst/>
          </a:prstGeom>
          <a:noFill/>
        </p:spPr>
        <p:txBody>
          <a:bodyPr wrap="square" rtlCol="0">
            <a:spAutoFit/>
          </a:bodyPr>
          <a:lstStyle/>
          <a:p>
            <a:r>
              <a:rPr lang="en-US" dirty="0"/>
              <a:t>Smooth price</a:t>
            </a:r>
          </a:p>
          <a:p>
            <a:r>
              <a:rPr lang="en-US" dirty="0"/>
              <a:t>intra-year, inter-year, and over space</a:t>
            </a:r>
          </a:p>
        </p:txBody>
      </p:sp>
    </p:spTree>
    <p:extLst>
      <p:ext uri="{BB962C8B-B14F-4D97-AF65-F5344CB8AC3E}">
        <p14:creationId xmlns:p14="http://schemas.microsoft.com/office/powerpoint/2010/main" val="3292802311"/>
      </p:ext>
    </p:extLst>
  </p:cSld>
  <p:clrMapOvr>
    <a:masterClrMapping/>
  </p:clrMapOvr>
</p:sld>
</file>

<file path=ppt/theme/theme1.xml><?xml version="1.0" encoding="utf-8"?>
<a:theme xmlns:a="http://schemas.openxmlformats.org/drawingml/2006/main" name="Office Theme">
  <a:themeElements>
    <a:clrScheme name="Custom 2">
      <a:dk1>
        <a:srgbClr val="246DA4"/>
      </a:dk1>
      <a:lt1>
        <a:srgbClr val="FFFFFF"/>
      </a:lt1>
      <a:dk2>
        <a:srgbClr val="000000"/>
      </a:dk2>
      <a:lt2>
        <a:srgbClr val="FFFFFF"/>
      </a:lt2>
      <a:accent1>
        <a:srgbClr val="40B9D8"/>
      </a:accent1>
      <a:accent2>
        <a:srgbClr val="DE5A26"/>
      </a:accent2>
      <a:accent3>
        <a:srgbClr val="533D33"/>
      </a:accent3>
      <a:accent4>
        <a:srgbClr val="807A77"/>
      </a:accent4>
      <a:accent5>
        <a:srgbClr val="435875"/>
      </a:accent5>
      <a:accent6>
        <a:srgbClr val="EF8107"/>
      </a:accent6>
      <a:hlink>
        <a:srgbClr val="40B9D8"/>
      </a:hlink>
      <a:folHlink>
        <a:srgbClr val="435875"/>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TotalTime>
  <Words>1744</Words>
  <Application>Microsoft Office PowerPoint</Application>
  <PresentationFormat>On-screen Show (16:9)</PresentationFormat>
  <Paragraphs>220</Paragraphs>
  <Slides>24</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仿宋</vt:lpstr>
      <vt:lpstr>等线</vt:lpstr>
      <vt:lpstr>Arial</vt:lpstr>
      <vt:lpstr>Calibri</vt:lpstr>
      <vt:lpstr>Cambria Math</vt:lpstr>
      <vt:lpstr>Garamond</vt:lpstr>
      <vt:lpstr>Times New Roman</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Yujun</dc:creator>
  <cp:lastModifiedBy>Zhou, Yujun</cp:lastModifiedBy>
  <cp:revision>20</cp:revision>
  <dcterms:created xsi:type="dcterms:W3CDTF">2019-03-07T15:59:01Z</dcterms:created>
  <dcterms:modified xsi:type="dcterms:W3CDTF">2019-03-07T17:33:39Z</dcterms:modified>
</cp:coreProperties>
</file>